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305" r:id="rId9"/>
    <p:sldId id="266" r:id="rId10"/>
    <p:sldId id="306" r:id="rId11"/>
    <p:sldId id="272" r:id="rId12"/>
    <p:sldId id="278" r:id="rId13"/>
    <p:sldId id="279" r:id="rId14"/>
    <p:sldId id="270" r:id="rId15"/>
    <p:sldId id="271" r:id="rId16"/>
    <p:sldId id="301" r:id="rId17"/>
    <p:sldId id="302" r:id="rId18"/>
    <p:sldId id="303" r:id="rId19"/>
    <p:sldId id="311" r:id="rId20"/>
    <p:sldId id="310" r:id="rId21"/>
    <p:sldId id="312" r:id="rId22"/>
    <p:sldId id="313" r:id="rId23"/>
    <p:sldId id="309" r:id="rId24"/>
    <p:sldId id="308" r:id="rId25"/>
    <p:sldId id="314" r:id="rId26"/>
    <p:sldId id="315" r:id="rId27"/>
    <p:sldId id="275" r:id="rId28"/>
    <p:sldId id="259" r:id="rId29"/>
    <p:sldId id="276" r:id="rId30"/>
    <p:sldId id="277" r:id="rId31"/>
    <p:sldId id="260" r:id="rId32"/>
    <p:sldId id="280" r:id="rId33"/>
    <p:sldId id="283" r:id="rId34"/>
    <p:sldId id="282" r:id="rId35"/>
    <p:sldId id="281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2" r:id="rId44"/>
    <p:sldId id="291" r:id="rId45"/>
    <p:sldId id="321" r:id="rId46"/>
    <p:sldId id="322" r:id="rId47"/>
    <p:sldId id="296" r:id="rId48"/>
    <p:sldId id="318" r:id="rId49"/>
    <p:sldId id="324" r:id="rId50"/>
    <p:sldId id="316" r:id="rId51"/>
    <p:sldId id="319" r:id="rId52"/>
    <p:sldId id="320" r:id="rId53"/>
    <p:sldId id="298" r:id="rId54"/>
    <p:sldId id="299" r:id="rId55"/>
    <p:sldId id="327" r:id="rId56"/>
    <p:sldId id="323" r:id="rId57"/>
    <p:sldId id="326" r:id="rId58"/>
    <p:sldId id="325" r:id="rId59"/>
    <p:sldId id="307" r:id="rId60"/>
    <p:sldId id="329" r:id="rId61"/>
    <p:sldId id="328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0A5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6" autoAdjust="0"/>
    <p:restoredTop sz="93060" autoAdjust="0"/>
  </p:normalViewPr>
  <p:slideViewPr>
    <p:cSldViewPr>
      <p:cViewPr varScale="1">
        <p:scale>
          <a:sx n="91" d="100"/>
          <a:sy n="91" d="100"/>
        </p:scale>
        <p:origin x="62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64993-6F60-4570-AE08-92FF8F1F0EB2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2A14-81BD-4991-8D76-D7524277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D1C24"/>
                </a:solidFill>
              </a:defRPr>
            </a:lvl1pPr>
          </a:lstStyle>
          <a:p>
            <a:r>
              <a:rPr lang="en-US" dirty="0" smtClean="0"/>
              <a:t>Click to Master subtitle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8001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15200" y="-3"/>
            <a:ext cx="1828800" cy="34289"/>
          </a:xfrm>
          <a:prstGeom prst="rect">
            <a:avLst/>
          </a:prstGeom>
          <a:solidFill>
            <a:srgbClr val="00A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3"/>
            <a:ext cx="1828800" cy="3428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34444" y="-4"/>
            <a:ext cx="1828800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97689" y="-5"/>
            <a:ext cx="1828800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668889" y="-4030"/>
            <a:ext cx="1828800" cy="3428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8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1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6394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47949"/>
            <a:ext cx="7772400" cy="657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7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2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375670-D764-40BC-8DAC-59B128A74762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BE3A4F-8E49-404F-BAD6-FA3EFF6B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63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4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61"/>
            <a:ext cx="2819400" cy="507492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15200" y="-3"/>
            <a:ext cx="1828800" cy="34289"/>
          </a:xfrm>
          <a:prstGeom prst="rect">
            <a:avLst/>
          </a:prstGeom>
          <a:solidFill>
            <a:srgbClr val="00A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44" y="-3"/>
            <a:ext cx="1828800" cy="3428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34444" y="-4"/>
            <a:ext cx="1828800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97689" y="-5"/>
            <a:ext cx="1828800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668889" y="-4030"/>
            <a:ext cx="1828800" cy="3428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7" y="4707812"/>
            <a:ext cx="1412797" cy="3023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127956" y="4705350"/>
            <a:ext cx="45014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lang="en-GB" sz="1200" b="1" dirty="0" smtClean="0">
                <a:solidFill>
                  <a:srgbClr val="ED1C24"/>
                </a:solidFill>
                <a:effectLst/>
              </a:rPr>
              <a:t>|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    </a:t>
            </a:r>
            <a:r>
              <a:rPr lang="en-US" sz="1200" dirty="0" smtClean="0">
                <a:solidFill>
                  <a:srgbClr val="A6A6A6"/>
                </a:solidFill>
                <a:effectLst/>
              </a:rPr>
              <a:t>PPT Topic        </a:t>
            </a:r>
            <a:r>
              <a:rPr lang="en-GB" sz="1200" b="1" dirty="0" smtClean="0">
                <a:solidFill>
                  <a:srgbClr val="ED1C24"/>
                </a:solidFill>
                <a:effectLst/>
              </a:rPr>
              <a:t>|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ED1C2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511249" y="4705350"/>
            <a:ext cx="65111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3B375670-D764-40BC-8DAC-59B128A74762}" type="datetimeFigureOut">
              <a:rPr lang="en-US" sz="1100" smtClean="0">
                <a:solidFill>
                  <a:schemeClr val="bg1">
                    <a:lumMod val="65000"/>
                  </a:schemeClr>
                </a:solidFill>
              </a:rPr>
              <a:pPr/>
              <a:t>6/19/2015</a:t>
            </a:fld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483012" y="4705350"/>
            <a:ext cx="35618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358B76AB-D513-4FBE-92D8-9C71DCCBE676}" type="slidenum">
              <a:rPr lang="en-US" sz="1100" b="1" smtClean="0">
                <a:solidFill>
                  <a:srgbClr val="ED1C24"/>
                </a:solidFill>
                <a:latin typeface="Arial" charset="0"/>
              </a:rPr>
              <a:pPr/>
              <a:t>‹#›</a:t>
            </a:fld>
            <a:endParaRPr lang="en-US" sz="1100" b="1" dirty="0">
              <a:solidFill>
                <a:srgbClr val="ED1C2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ED1C24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95959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95959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95959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95959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95959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data.go.ke/nominat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ingurbanism.wordpress.com/" TargetMode="External"/><Relationship Id="rId13" Type="http://schemas.openxmlformats.org/officeDocument/2006/relationships/hyperlink" Target="http://www.diassouza.ninja/" TargetMode="External"/><Relationship Id="rId3" Type="http://schemas.openxmlformats.org/officeDocument/2006/relationships/hyperlink" Target="http://www.mhealthafrica.com/" TargetMode="External"/><Relationship Id="rId7" Type="http://schemas.openxmlformats.org/officeDocument/2006/relationships/hyperlink" Target="http://www.flickr.com/" TargetMode="External"/><Relationship Id="rId12" Type="http://schemas.openxmlformats.org/officeDocument/2006/relationships/hyperlink" Target="http://www.realpython.com/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nturegalleries.com/" TargetMode="External"/><Relationship Id="rId11" Type="http://schemas.openxmlformats.org/officeDocument/2006/relationships/hyperlink" Target="http://www.github.com/" TargetMode="External"/><Relationship Id="rId5" Type="http://schemas.openxmlformats.org/officeDocument/2006/relationships/hyperlink" Target="http://www.no-straight-lines.com/" TargetMode="External"/><Relationship Id="rId10" Type="http://schemas.openxmlformats.org/officeDocument/2006/relationships/hyperlink" Target="http://www.twitter.com/hadleywhicham" TargetMode="External"/><Relationship Id="rId4" Type="http://schemas.openxmlformats.org/officeDocument/2006/relationships/hyperlink" Target="http://www.cp-africa.com/" TargetMode="External"/><Relationship Id="rId9" Type="http://schemas.openxmlformats.org/officeDocument/2006/relationships/hyperlink" Target="http://www.archive.uni.edu/" TargetMode="External"/><Relationship Id="rId14" Type="http://schemas.openxmlformats.org/officeDocument/2006/relationships/hyperlink" Target="http://www.clipshrine.com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05200" y="742950"/>
            <a:ext cx="5410200" cy="1102519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Trebuchet MS" panose="020B0603020202020204" pitchFamily="34" charset="0"/>
              </a:rPr>
              <a:t>Free Datasets for All OpenData.go.ke</a:t>
            </a:r>
            <a:endParaRPr lang="en-US" sz="4400" dirty="0">
              <a:latin typeface="Trebuchet MS" panose="020B0603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19600" y="2800350"/>
            <a:ext cx="3581400" cy="15240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Workshop on Data Science in Africa 2015</a:t>
            </a:r>
          </a:p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19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June 2015</a:t>
            </a:r>
          </a:p>
          <a:p>
            <a:pPr algn="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Dedan Kimathi University of Technology</a:t>
            </a:r>
          </a:p>
          <a:p>
            <a:pPr algn="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Prestone Adie</a:t>
            </a:r>
          </a:p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Data Analytics</a:t>
            </a:r>
          </a:p>
        </p:txBody>
      </p:sp>
    </p:spTree>
    <p:extLst>
      <p:ext uri="{BB962C8B-B14F-4D97-AF65-F5344CB8AC3E}">
        <p14:creationId xmlns:p14="http://schemas.microsoft.com/office/powerpoint/2010/main" val="19209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Is that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Create an app</a:t>
            </a:r>
          </a:p>
          <a:p>
            <a:r>
              <a:rPr lang="en-US" dirty="0">
                <a:latin typeface="Trebuchet MS" panose="020B0603020202020204" pitchFamily="34" charset="0"/>
              </a:rPr>
              <a:t>Write a paper</a:t>
            </a:r>
          </a:p>
          <a:p>
            <a:r>
              <a:rPr lang="en-US" dirty="0">
                <a:latin typeface="Trebuchet MS" panose="020B0603020202020204" pitchFamily="34" charset="0"/>
              </a:rPr>
              <a:t>Give a lecture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26259"/>
            <a:ext cx="5618922" cy="3968364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61" y="1200151"/>
            <a:ext cx="4114800" cy="23081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742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Ok. That should be all, 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Create an app</a:t>
            </a:r>
          </a:p>
          <a:p>
            <a:r>
              <a:rPr lang="en-US" dirty="0">
                <a:latin typeface="Trebuchet MS" panose="020B0603020202020204" pitchFamily="34" charset="0"/>
              </a:rPr>
              <a:t>Write a paper</a:t>
            </a:r>
          </a:p>
          <a:p>
            <a:r>
              <a:rPr lang="en-US" dirty="0">
                <a:latin typeface="Trebuchet MS" panose="020B0603020202020204" pitchFamily="34" charset="0"/>
              </a:rPr>
              <a:t>Give a </a:t>
            </a:r>
            <a:r>
              <a:rPr lang="en-US" dirty="0" smtClean="0">
                <a:latin typeface="Trebuchet MS" panose="020B0603020202020204" pitchFamily="34" charset="0"/>
              </a:rPr>
              <a:t>lecture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Make a statement/argument 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95350"/>
            <a:ext cx="3368537" cy="19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Ok. That should be all, 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Create an app</a:t>
            </a:r>
          </a:p>
          <a:p>
            <a:r>
              <a:rPr lang="en-US" dirty="0">
                <a:latin typeface="Trebuchet MS" panose="020B0603020202020204" pitchFamily="34" charset="0"/>
              </a:rPr>
              <a:t>Write a paper</a:t>
            </a:r>
          </a:p>
          <a:p>
            <a:r>
              <a:rPr lang="en-US" dirty="0">
                <a:latin typeface="Trebuchet MS" panose="020B0603020202020204" pitchFamily="34" charset="0"/>
              </a:rPr>
              <a:t>Give a </a:t>
            </a:r>
            <a:r>
              <a:rPr lang="en-US" dirty="0" smtClean="0">
                <a:latin typeface="Trebuchet MS" panose="020B0603020202020204" pitchFamily="34" charset="0"/>
              </a:rPr>
              <a:t>lecture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Make a statement/argument 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80098"/>
            <a:ext cx="4286250" cy="19050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95350"/>
            <a:ext cx="3368537" cy="19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Ok. That should be all, 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Create an app</a:t>
            </a:r>
          </a:p>
          <a:p>
            <a:r>
              <a:rPr lang="en-US" dirty="0">
                <a:latin typeface="Trebuchet MS" panose="020B0603020202020204" pitchFamily="34" charset="0"/>
              </a:rPr>
              <a:t>Write a paper</a:t>
            </a:r>
          </a:p>
          <a:p>
            <a:r>
              <a:rPr lang="en-US" dirty="0">
                <a:latin typeface="Trebuchet MS" panose="020B0603020202020204" pitchFamily="34" charset="0"/>
              </a:rPr>
              <a:t>Give a </a:t>
            </a:r>
            <a:r>
              <a:rPr lang="en-US" dirty="0" smtClean="0">
                <a:latin typeface="Trebuchet MS" panose="020B0603020202020204" pitchFamily="34" charset="0"/>
              </a:rPr>
              <a:t>lecture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Make a statement/argument 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80098"/>
            <a:ext cx="4286250" cy="19050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53003"/>
            <a:ext cx="3768587" cy="180022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38" y="933519"/>
            <a:ext cx="3368537" cy="19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Ok. That should be all, 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Create an app</a:t>
            </a:r>
          </a:p>
          <a:p>
            <a:r>
              <a:rPr lang="en-US" dirty="0">
                <a:latin typeface="Trebuchet MS" panose="020B0603020202020204" pitchFamily="34" charset="0"/>
              </a:rPr>
              <a:t>Write a paper</a:t>
            </a:r>
          </a:p>
          <a:p>
            <a:r>
              <a:rPr lang="en-US" dirty="0">
                <a:latin typeface="Trebuchet MS" panose="020B0603020202020204" pitchFamily="34" charset="0"/>
              </a:rPr>
              <a:t>Give a </a:t>
            </a:r>
            <a:r>
              <a:rPr lang="en-US" dirty="0" smtClean="0">
                <a:latin typeface="Trebuchet MS" panose="020B0603020202020204" pitchFamily="34" charset="0"/>
              </a:rPr>
              <a:t>lecture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Make a statement/argument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Test a theory 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76350"/>
            <a:ext cx="3276600" cy="2805383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056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do you need to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</a:t>
            </a:r>
          </a:p>
        </p:txBody>
      </p:sp>
    </p:spTree>
    <p:extLst>
      <p:ext uri="{BB962C8B-B14F-4D97-AF65-F5344CB8AC3E}">
        <p14:creationId xmlns:p14="http://schemas.microsoft.com/office/powerpoint/2010/main" val="4936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do you need to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do you need to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Tools for analysis and visualization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Where do you get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 – </a:t>
            </a:r>
            <a:r>
              <a:rPr lang="en-US" b="1" dirty="0" smtClean="0">
                <a:solidFill>
                  <a:srgbClr val="00A550"/>
                </a:solidFill>
                <a:latin typeface="Trebuchet MS" panose="020B0603020202020204" pitchFamily="34" charset="0"/>
              </a:rPr>
              <a:t>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Where do you get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 -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SCHOOL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–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RESEARCH / ORGANISATION AND COMPANY DATA</a:t>
            </a:r>
            <a:endParaRPr lang="en-US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do you want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app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" y="1504950"/>
            <a:ext cx="2092465" cy="1752599"/>
          </a:xfrm>
          <a:prstGeom prst="rect">
            <a:avLst/>
          </a:prstGeom>
          <a:ln>
            <a:noFill/>
          </a:ln>
          <a:effectLst>
            <a:reflection endPos="65000" dist="508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344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Where do you get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 - </a:t>
            </a:r>
            <a:r>
              <a:rPr lang="en-US" b="1" dirty="0" smtClean="0">
                <a:latin typeface="Trebuchet MS" panose="020B0603020202020204" pitchFamily="34" charset="0"/>
              </a:rPr>
              <a:t>SCHOOL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 - </a:t>
            </a:r>
            <a:r>
              <a:rPr lang="en-US" b="1" dirty="0" smtClean="0">
                <a:latin typeface="Trebuchet MS" panose="020B0603020202020204" pitchFamily="34" charset="0"/>
              </a:rPr>
              <a:t>RESEARCH </a:t>
            </a:r>
            <a:r>
              <a:rPr lang="en-US" b="1" dirty="0">
                <a:latin typeface="Trebuchet MS" panose="020B0603020202020204" pitchFamily="34" charset="0"/>
              </a:rPr>
              <a:t>/ ORGANISATION AND COMPANY </a:t>
            </a:r>
            <a:r>
              <a:rPr lang="en-US" b="1" dirty="0" smtClean="0">
                <a:latin typeface="Trebuchet MS" panose="020B0603020202020204" pitchFamily="34" charset="0"/>
              </a:rPr>
              <a:t>DATA</a:t>
            </a:r>
            <a:endParaRPr lang="en-US" b="1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Tools for analysis and visualization 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85950"/>
            <a:ext cx="1905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Where do you get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 - </a:t>
            </a:r>
            <a:r>
              <a:rPr lang="en-US" b="1" dirty="0" smtClean="0">
                <a:latin typeface="Trebuchet MS" panose="020B0603020202020204" pitchFamily="34" charset="0"/>
              </a:rPr>
              <a:t>SCHOOL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 - </a:t>
            </a:r>
            <a:r>
              <a:rPr lang="en-US" b="1" dirty="0" smtClean="0">
                <a:latin typeface="Trebuchet MS" panose="020B0603020202020204" pitchFamily="34" charset="0"/>
              </a:rPr>
              <a:t>RESEARCH </a:t>
            </a:r>
            <a:r>
              <a:rPr lang="en-US" b="1" dirty="0">
                <a:latin typeface="Trebuchet MS" panose="020B0603020202020204" pitchFamily="34" charset="0"/>
              </a:rPr>
              <a:t>/ ORGANISATION AND COMPANY </a:t>
            </a:r>
            <a:r>
              <a:rPr lang="en-US" b="1" dirty="0" smtClean="0">
                <a:latin typeface="Trebuchet MS" panose="020B0603020202020204" pitchFamily="34" charset="0"/>
              </a:rPr>
              <a:t>DATA</a:t>
            </a:r>
            <a:endParaRPr lang="en-US" b="1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Tools for analysis and visualization 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85950"/>
            <a:ext cx="1905000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6950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Where do you get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 - </a:t>
            </a:r>
            <a:r>
              <a:rPr lang="en-US" b="1" dirty="0" smtClean="0">
                <a:latin typeface="Trebuchet MS" panose="020B0603020202020204" pitchFamily="34" charset="0"/>
              </a:rPr>
              <a:t>SCHOOL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 - </a:t>
            </a:r>
            <a:r>
              <a:rPr lang="en-US" b="1" dirty="0" smtClean="0">
                <a:latin typeface="Trebuchet MS" panose="020B0603020202020204" pitchFamily="34" charset="0"/>
              </a:rPr>
              <a:t>RESEARCH </a:t>
            </a:r>
            <a:r>
              <a:rPr lang="en-US" b="1" dirty="0">
                <a:latin typeface="Trebuchet MS" panose="020B0603020202020204" pitchFamily="34" charset="0"/>
              </a:rPr>
              <a:t>/ ORGANISATION AND COMPANY </a:t>
            </a:r>
            <a:r>
              <a:rPr lang="en-US" b="1" dirty="0" smtClean="0">
                <a:latin typeface="Trebuchet MS" panose="020B0603020202020204" pitchFamily="34" charset="0"/>
              </a:rPr>
              <a:t>DATA</a:t>
            </a:r>
            <a:endParaRPr lang="en-US" b="1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Tools for analysis and visualization 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85950"/>
            <a:ext cx="1905000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6950"/>
            <a:ext cx="2600325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978945"/>
            <a:ext cx="2600325" cy="175260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78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has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Tools for analysis and visualization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00151"/>
            <a:ext cx="2667000" cy="28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Has this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 –</a:t>
            </a:r>
            <a:r>
              <a:rPr lang="en-US" b="1" dirty="0" smtClean="0">
                <a:latin typeface="Trebuchet MS" panose="020B0603020202020204" pitchFamily="34" charset="0"/>
              </a:rPr>
              <a:t>SCHOOL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Tools for analysis and visualization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Yup.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 – </a:t>
            </a:r>
            <a:r>
              <a:rPr lang="en-US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SCHOOL, INTERNET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Tools for analysis and visualization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Of Course these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 –</a:t>
            </a:r>
            <a:r>
              <a:rPr lang="en-US" b="1" dirty="0">
                <a:solidFill>
                  <a:srgbClr val="FF0000"/>
                </a:solidFill>
                <a:latin typeface="Trebuchet MS" panose="020B0603020202020204" pitchFamily="34" charset="0"/>
              </a:rPr>
              <a:t>SCHOOL, INTERNET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 – </a:t>
            </a:r>
            <a:r>
              <a:rPr lang="en-US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OpenData.go.ke</a:t>
            </a:r>
            <a:endParaRPr lang="en-US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Tools for analysis and visualization – </a:t>
            </a:r>
            <a:r>
              <a:rPr lang="en-US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OpenData.go.ke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19350"/>
            <a:ext cx="2581275" cy="17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You still need these, though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Tools for analysis and visualization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71550"/>
            <a:ext cx="1905000" cy="147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2457450"/>
            <a:ext cx="2600325" cy="17526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13" y="2447925"/>
            <a:ext cx="2600325" cy="176212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4351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 err="1" smtClean="0"/>
              <a:t>kenya</a:t>
            </a:r>
            <a:r>
              <a:rPr lang="en-US" dirty="0" smtClean="0"/>
              <a:t> open data do for you?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Data, analysis and visualizations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79"/>
            <a:ext cx="8534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Seriously</a:t>
            </a:r>
            <a:r>
              <a:rPr lang="en-US" dirty="0" smtClean="0"/>
              <a:t>, </a:t>
            </a:r>
            <a:r>
              <a:rPr lang="en-US" sz="4000" dirty="0" smtClean="0"/>
              <a:t>Why do you need opendata.go.ke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Tools for analysis and visualization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99123"/>
            <a:ext cx="3276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do you want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app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" y="1504950"/>
            <a:ext cx="2092465" cy="1752599"/>
          </a:xfrm>
          <a:prstGeom prst="rect">
            <a:avLst/>
          </a:prstGeom>
          <a:ln>
            <a:noFill/>
          </a:ln>
          <a:effectLst>
            <a:reflection endPos="65000" dist="50800" dir="5400000" sy="-100000" algn="bl" rotWithShape="0"/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2" y="1491580"/>
            <a:ext cx="2247900" cy="2171700"/>
          </a:xfrm>
          <a:prstGeom prst="rect">
            <a:avLst/>
          </a:prstGeom>
          <a:effectLst>
            <a:reflection stA="60000" endPos="65000" dist="50800" dir="5400000" sy="-100000" algn="bl" rotWithShape="0"/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3521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Because we have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Knowledge in the field of focus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Data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Tools for analysis and visualization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99123"/>
            <a:ext cx="327660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04950"/>
            <a:ext cx="457200" cy="465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897005"/>
            <a:ext cx="457200" cy="4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39000" cy="85725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ED1C24"/>
                </a:solidFill>
              </a:rPr>
              <a:t>Kenya Open Data Portal</a:t>
            </a:r>
          </a:p>
          <a:p>
            <a:pPr lvl="1"/>
            <a:r>
              <a:rPr lang="en-US" dirty="0" smtClean="0">
                <a:solidFill>
                  <a:srgbClr val="ED1C24"/>
                </a:solidFill>
              </a:rPr>
              <a:t>Site Stats</a:t>
            </a:r>
          </a:p>
          <a:p>
            <a:pPr lvl="2"/>
            <a:r>
              <a:rPr lang="en-US" dirty="0" smtClean="0">
                <a:solidFill>
                  <a:srgbClr val="ED1C24"/>
                </a:solidFill>
              </a:rPr>
              <a:t>Where we Now? </a:t>
            </a:r>
          </a:p>
          <a:p>
            <a:pPr lvl="2"/>
            <a:r>
              <a:rPr lang="en-US" dirty="0" smtClean="0">
                <a:solidFill>
                  <a:srgbClr val="ED1C24"/>
                </a:solidFill>
              </a:rPr>
              <a:t>Where are we headed? </a:t>
            </a:r>
            <a:endParaRPr lang="en-US" dirty="0">
              <a:solidFill>
                <a:srgbClr val="ED1C24"/>
              </a:solidFill>
            </a:endParaRPr>
          </a:p>
          <a:p>
            <a:pPr lvl="2"/>
            <a:r>
              <a:rPr lang="en-US" dirty="0" smtClean="0">
                <a:solidFill>
                  <a:srgbClr val="ED1C24"/>
                </a:solidFill>
              </a:rPr>
              <a:t>Ministries </a:t>
            </a:r>
          </a:p>
          <a:p>
            <a:pPr lvl="1"/>
            <a:r>
              <a:rPr lang="en-US" dirty="0" smtClean="0"/>
              <a:t>The Portal </a:t>
            </a:r>
          </a:p>
          <a:p>
            <a:pPr lvl="2"/>
            <a:r>
              <a:rPr lang="en-US" dirty="0" smtClean="0"/>
              <a:t>Finding Data</a:t>
            </a:r>
          </a:p>
          <a:p>
            <a:pPr lvl="3"/>
            <a:r>
              <a:rPr lang="en-US" dirty="0" smtClean="0"/>
              <a:t>Search, and Data Catalog</a:t>
            </a:r>
          </a:p>
          <a:p>
            <a:pPr lvl="2"/>
            <a:r>
              <a:rPr lang="en-US" dirty="0" smtClean="0"/>
              <a:t>Manipulating Data : Tools</a:t>
            </a:r>
          </a:p>
          <a:p>
            <a:pPr lvl="2"/>
            <a:r>
              <a:rPr lang="en-US" dirty="0" smtClean="0"/>
              <a:t>Requesting for Data</a:t>
            </a:r>
          </a:p>
          <a:p>
            <a:pPr lvl="3"/>
            <a:r>
              <a:rPr lang="en-US" dirty="0" smtClean="0"/>
              <a:t>The Process</a:t>
            </a:r>
          </a:p>
          <a:p>
            <a:pPr lvl="3"/>
            <a:r>
              <a:rPr lang="en-US" dirty="0" smtClean="0"/>
              <a:t>How you can help</a:t>
            </a:r>
          </a:p>
          <a:p>
            <a:pPr lvl="2"/>
            <a:r>
              <a:rPr lang="en-US" dirty="0" smtClean="0"/>
              <a:t>Interaction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5886" r="-4276"/>
          <a:stretch/>
        </p:blipFill>
        <p:spPr>
          <a:xfrm>
            <a:off x="4800600" y="514350"/>
            <a:ext cx="3708146" cy="3752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413295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Open Government Data : Venn diagram by 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Justgrimes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Site Statistics – Where are we Now?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657" y="963914"/>
            <a:ext cx="2876550" cy="3386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Views Loaded per Month</a:t>
            </a:r>
          </a:p>
          <a:p>
            <a:pPr marL="0" indent="0">
              <a:buNone/>
            </a:pPr>
            <a:r>
              <a:rPr lang="en-US" dirty="0" smtClean="0"/>
              <a:t>65,000 –  80,000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lain" startAt="2011"/>
            </a:pPr>
            <a:r>
              <a:rPr lang="en-US" dirty="0" smtClean="0">
                <a:solidFill>
                  <a:srgbClr val="70AD47"/>
                </a:solidFill>
              </a:rPr>
              <a:t>-&gt; </a:t>
            </a:r>
            <a:r>
              <a:rPr lang="en-US" dirty="0">
                <a:solidFill>
                  <a:srgbClr val="70AD47"/>
                </a:solidFill>
              </a:rPr>
              <a:t>390 </a:t>
            </a:r>
            <a:r>
              <a:rPr lang="en-US" dirty="0" smtClean="0">
                <a:solidFill>
                  <a:srgbClr val="70AD47"/>
                </a:solidFill>
              </a:rPr>
              <a:t>Datasets</a:t>
            </a:r>
          </a:p>
          <a:p>
            <a:pPr marL="457200" indent="-457200">
              <a:buAutoNum type="arabicPlain" startAt="2011"/>
            </a:pPr>
            <a:endParaRPr lang="en-US" dirty="0">
              <a:solidFill>
                <a:srgbClr val="70AD47"/>
              </a:solidFill>
            </a:endParaRPr>
          </a:p>
          <a:p>
            <a:pPr marL="457200" indent="-457200">
              <a:buAutoNum type="arabicPlain" startAt="2015"/>
            </a:pPr>
            <a:r>
              <a:rPr lang="en-US" dirty="0" smtClean="0">
                <a:solidFill>
                  <a:srgbClr val="70AD47"/>
                </a:solidFill>
              </a:rPr>
              <a:t>-&gt; 500 Datasets</a:t>
            </a:r>
          </a:p>
          <a:p>
            <a:pPr marL="0" indent="0">
              <a:buNone/>
            </a:pPr>
            <a:endParaRPr lang="en-US" dirty="0" smtClean="0">
              <a:solidFill>
                <a:srgbClr val="70AD47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AD47"/>
                </a:solidFill>
              </a:rPr>
              <a:t>Over 190,000 Dataset Downloads.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08"/>
          <a:stretch/>
        </p:blipFill>
        <p:spPr>
          <a:xfrm>
            <a:off x="2819400" y="1084849"/>
            <a:ext cx="6183793" cy="32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Site Statistics – Where are we Going?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5934" y="548660"/>
            <a:ext cx="3389893" cy="3567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3258" y="1536760"/>
            <a:ext cx="2071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AD47"/>
                </a:solidFill>
              </a:rPr>
              <a:t>Build Direct Relationships with Ministries and State Departments</a:t>
            </a:r>
            <a:endParaRPr lang="en-US" sz="2400" dirty="0">
              <a:solidFill>
                <a:srgbClr val="70AD4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768222"/>
            <a:ext cx="254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2622"/>
                </a:solidFill>
              </a:rPr>
              <a:t>COUNTY GOVERNMENT</a:t>
            </a:r>
            <a:endParaRPr lang="en-US" sz="2400" dirty="0">
              <a:solidFill>
                <a:srgbClr val="D2262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08" y="3758813"/>
            <a:ext cx="254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2622"/>
                </a:solidFill>
              </a:rPr>
              <a:t>NATIONAL GOVERNMENT</a:t>
            </a:r>
            <a:endParaRPr lang="en-US" sz="2400" dirty="0">
              <a:solidFill>
                <a:srgbClr val="D2262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1928" y="1174510"/>
            <a:ext cx="30420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lbertus Medium" panose="020E0602030304020304" pitchFamily="34" charset="0"/>
              </a:rPr>
              <a:t>Supply Side Open Data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Albertus Medium" panose="020E06020303040203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lbertus Medium" panose="020E0602030304020304" pitchFamily="34" charset="0"/>
              </a:rPr>
              <a:t>Open Data Fellows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lbertus Medium" panose="020E0602030304020304" pitchFamily="34" charset="0"/>
              </a:rPr>
              <a:t>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Albertus Medium" panose="020E06020303040203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lbertus Medium" panose="020E0602030304020304" pitchFamily="34" charset="0"/>
              </a:rPr>
              <a:t>Open Data Portal V2.0 = Better User Experience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lbertus Medium" panose="020E06020303040203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4864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The Portal: Ministries / Agencies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724400" cy="3394472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r>
              <a:rPr lang="en-US" dirty="0" smtClean="0"/>
              <a:t>DEMO: </a:t>
            </a:r>
          </a:p>
          <a:p>
            <a:pPr lvl="2"/>
            <a:r>
              <a:rPr lang="en-US" dirty="0" smtClean="0">
                <a:solidFill>
                  <a:srgbClr val="ED1C24"/>
                </a:solidFill>
              </a:rPr>
              <a:t>Finding Data</a:t>
            </a:r>
          </a:p>
          <a:p>
            <a:pPr lvl="3"/>
            <a:r>
              <a:rPr lang="en-US" dirty="0" smtClean="0">
                <a:solidFill>
                  <a:srgbClr val="ED1C24"/>
                </a:solidFill>
              </a:rPr>
              <a:t>Search</a:t>
            </a:r>
          </a:p>
          <a:p>
            <a:pPr lvl="3"/>
            <a:r>
              <a:rPr lang="en-US" dirty="0" smtClean="0">
                <a:solidFill>
                  <a:srgbClr val="ED1C24"/>
                </a:solidFill>
              </a:rPr>
              <a:t>Data Catalog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Manipulating Data : Tools</a:t>
            </a:r>
          </a:p>
          <a:p>
            <a:pPr lvl="2"/>
            <a:r>
              <a:rPr lang="en-US" dirty="0" smtClean="0"/>
              <a:t>Requesting for Data</a:t>
            </a:r>
          </a:p>
          <a:p>
            <a:pPr lvl="3"/>
            <a:r>
              <a:rPr lang="en-US" dirty="0" smtClean="0"/>
              <a:t>The Process</a:t>
            </a:r>
          </a:p>
          <a:p>
            <a:pPr lvl="3"/>
            <a:r>
              <a:rPr lang="en-US" dirty="0" smtClean="0"/>
              <a:t>How you can help</a:t>
            </a:r>
          </a:p>
          <a:p>
            <a:pPr lvl="2"/>
            <a:r>
              <a:rPr lang="en-US" dirty="0" smtClean="0"/>
              <a:t>Interaction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24600" y="-19050"/>
            <a:ext cx="2819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Opendata.go.ke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78500" y="2114550"/>
            <a:ext cx="3733800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rgbClr val="ED1C24"/>
                </a:solidFill>
              </a:rPr>
              <a:t>Education Data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rgbClr val="ED1C24"/>
                </a:solidFill>
              </a:rPr>
              <a:t>Health Data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rgbClr val="ED1C24"/>
                </a:solidFill>
              </a:rPr>
              <a:t>Financial Data</a:t>
            </a:r>
          </a:p>
        </p:txBody>
      </p:sp>
    </p:spTree>
    <p:extLst>
      <p:ext uri="{BB962C8B-B14F-4D97-AF65-F5344CB8AC3E}">
        <p14:creationId xmlns:p14="http://schemas.microsoft.com/office/powerpoint/2010/main" val="30198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2390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Portal </a:t>
            </a:r>
            <a:r>
              <a:rPr lang="en-US" sz="3200" dirty="0"/>
              <a:t>- Finding </a:t>
            </a:r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7620" y="1047750"/>
            <a:ext cx="3589020" cy="33944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/>
              <a:t>Catalog Categories</a:t>
            </a:r>
          </a:p>
          <a:p>
            <a:pPr lvl="1"/>
            <a:r>
              <a:rPr lang="en-US" dirty="0" smtClean="0"/>
              <a:t>Original Categories </a:t>
            </a:r>
            <a:r>
              <a:rPr lang="en-US" dirty="0" err="1" smtClean="0"/>
              <a:t>Ver</a:t>
            </a:r>
            <a:r>
              <a:rPr lang="en-US" dirty="0" smtClean="0"/>
              <a:t> 1.0 </a:t>
            </a:r>
            <a:r>
              <a:rPr lang="en-US" sz="4800" dirty="0" smtClean="0">
                <a:solidFill>
                  <a:srgbClr val="00A550"/>
                </a:solidFill>
              </a:rPr>
              <a:t>20</a:t>
            </a:r>
            <a:r>
              <a:rPr lang="en-US" dirty="0" smtClean="0">
                <a:solidFill>
                  <a:srgbClr val="00A550"/>
                </a:solidFill>
              </a:rPr>
              <a:t> Interest topics</a:t>
            </a:r>
          </a:p>
          <a:p>
            <a:pPr lvl="2"/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24600" y="-19050"/>
            <a:ext cx="2819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Opendata.go.ke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3604" r="9460" b="4504"/>
          <a:stretch/>
        </p:blipFill>
        <p:spPr>
          <a:xfrm>
            <a:off x="3965014" y="655320"/>
            <a:ext cx="5178986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2390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Portal </a:t>
            </a:r>
            <a:r>
              <a:rPr lang="en-US" sz="3200" dirty="0"/>
              <a:t>- Finding </a:t>
            </a:r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24600" y="-19050"/>
            <a:ext cx="2819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Opendata.go.ke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/>
        </p:blipFill>
        <p:spPr>
          <a:xfrm>
            <a:off x="4267200" y="571500"/>
            <a:ext cx="4876800" cy="4572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7620" y="1047750"/>
            <a:ext cx="35890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2800" b="1" dirty="0" smtClean="0"/>
              <a:t>Catalog Categories</a:t>
            </a:r>
          </a:p>
          <a:p>
            <a:pPr lvl="1"/>
            <a:r>
              <a:rPr lang="en-US" dirty="0" smtClean="0"/>
              <a:t>Revamped Categories </a:t>
            </a:r>
            <a:r>
              <a:rPr lang="en-US" dirty="0" err="1" smtClean="0"/>
              <a:t>Ver</a:t>
            </a:r>
            <a:r>
              <a:rPr lang="en-US" dirty="0" smtClean="0"/>
              <a:t> 2.0 </a:t>
            </a:r>
            <a:r>
              <a:rPr lang="en-US" sz="4800" dirty="0" smtClean="0">
                <a:solidFill>
                  <a:srgbClr val="00A550"/>
                </a:solidFill>
              </a:rPr>
              <a:t>44</a:t>
            </a:r>
            <a:r>
              <a:rPr lang="en-US" dirty="0" smtClean="0">
                <a:solidFill>
                  <a:srgbClr val="00A550"/>
                </a:solidFill>
              </a:rPr>
              <a:t> Interest topics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 11 Top Tier Categories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8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724400" cy="7429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Portal Tools. 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914400" lvl="2" indent="0">
              <a:buNone/>
            </a:pPr>
            <a:r>
              <a:rPr lang="en-US" dirty="0" smtClean="0"/>
              <a:t>DEMO: </a:t>
            </a:r>
          </a:p>
          <a:p>
            <a:pPr lvl="2"/>
            <a:r>
              <a:rPr lang="en-US" dirty="0" smtClean="0"/>
              <a:t>Finding Data</a:t>
            </a:r>
          </a:p>
          <a:p>
            <a:pPr lvl="3"/>
            <a:r>
              <a:rPr lang="en-US" dirty="0" smtClean="0"/>
              <a:t>Search</a:t>
            </a:r>
          </a:p>
          <a:p>
            <a:pPr lvl="3"/>
            <a:r>
              <a:rPr lang="en-US" dirty="0" smtClean="0"/>
              <a:t>Data Catalog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solidFill>
                  <a:srgbClr val="ED1C24"/>
                </a:solidFill>
              </a:rPr>
              <a:t>Manipulating Data : Tools</a:t>
            </a:r>
          </a:p>
          <a:p>
            <a:pPr lvl="3"/>
            <a:r>
              <a:rPr lang="en-US" dirty="0" smtClean="0">
                <a:solidFill>
                  <a:srgbClr val="ED1C24"/>
                </a:solidFill>
              </a:rPr>
              <a:t>Map Support</a:t>
            </a:r>
          </a:p>
          <a:p>
            <a:pPr lvl="3"/>
            <a:r>
              <a:rPr lang="en-US" dirty="0" smtClean="0">
                <a:solidFill>
                  <a:srgbClr val="ED1C24"/>
                </a:solidFill>
              </a:rPr>
              <a:t>Chart Support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Requesting for Data</a:t>
            </a:r>
          </a:p>
          <a:p>
            <a:pPr lvl="3"/>
            <a:r>
              <a:rPr lang="en-US" dirty="0" smtClean="0"/>
              <a:t>The Process</a:t>
            </a:r>
          </a:p>
          <a:p>
            <a:pPr lvl="3"/>
            <a:r>
              <a:rPr lang="en-US" dirty="0" smtClean="0"/>
              <a:t>How you can help</a:t>
            </a:r>
          </a:p>
          <a:p>
            <a:pPr lvl="2"/>
            <a:r>
              <a:rPr lang="en-US" dirty="0" smtClean="0"/>
              <a:t>Interaction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24600" y="-19050"/>
            <a:ext cx="2819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Opendata.go.ke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4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7244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The Portal Tools: </a:t>
            </a:r>
            <a:br>
              <a:rPr lang="en-US" sz="3200" dirty="0" smtClean="0"/>
            </a:br>
            <a:r>
              <a:rPr lang="en-US" sz="3200" dirty="0" smtClean="0"/>
              <a:t>Map Support. 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24600" y="-19050"/>
            <a:ext cx="2819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Opendata.go.ke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0151"/>
            <a:ext cx="9525000" cy="5264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2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7244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The Portal Tools: </a:t>
            </a:r>
            <a:br>
              <a:rPr lang="en-US" sz="3200" dirty="0" smtClean="0"/>
            </a:br>
            <a:r>
              <a:rPr lang="en-US" sz="3200" dirty="0" smtClean="0"/>
              <a:t>Chart Support. 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24600" y="-19050"/>
            <a:ext cx="2819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Opendata.go.ke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1"/>
            <a:ext cx="8167085" cy="4367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861" y="1749056"/>
            <a:ext cx="2327739" cy="27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do you want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app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" y="1504950"/>
            <a:ext cx="2092465" cy="1752599"/>
          </a:xfrm>
          <a:prstGeom prst="rect">
            <a:avLst/>
          </a:prstGeom>
          <a:ln>
            <a:noFill/>
          </a:ln>
          <a:effectLst>
            <a:reflection endPos="65000" dist="50800" dir="5400000" sy="-100000" algn="bl" rotWithShape="0"/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2" y="1491580"/>
            <a:ext cx="2247900" cy="2171700"/>
          </a:xfrm>
          <a:prstGeom prst="rect">
            <a:avLst/>
          </a:prstGeom>
          <a:effectLst>
            <a:reflection stA="60000" endPos="65000" dist="50800" dir="5400000" sy="-100000" algn="bl" rotWithShape="0"/>
            <a:softEdge rad="190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65" y="1200979"/>
            <a:ext cx="3885714" cy="952381"/>
          </a:xfrm>
          <a:prstGeom prst="rect">
            <a:avLst/>
          </a:prstGeom>
          <a:effectLst>
            <a:reflection stA="57000"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360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7244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The Portal Tools: </a:t>
            </a:r>
            <a:br>
              <a:rPr lang="en-US" sz="3200" dirty="0" smtClean="0"/>
            </a:br>
            <a:r>
              <a:rPr lang="en-US" sz="3200" dirty="0" smtClean="0"/>
              <a:t>User Views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24600" y="-19050"/>
            <a:ext cx="2819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Opendata.go.ke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1171269"/>
            <a:ext cx="8986838" cy="4901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5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724400" cy="7429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Portal Tools. 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70000" lnSpcReduction="20000"/>
          </a:bodyPr>
          <a:lstStyle/>
          <a:p>
            <a:pPr marL="914400" lvl="2" indent="0">
              <a:buNone/>
            </a:pPr>
            <a:r>
              <a:rPr lang="en-US" dirty="0" smtClean="0"/>
              <a:t>DEMO: </a:t>
            </a:r>
          </a:p>
          <a:p>
            <a:pPr lvl="2"/>
            <a:r>
              <a:rPr lang="en-US" dirty="0" smtClean="0"/>
              <a:t>Finding Data</a:t>
            </a:r>
          </a:p>
          <a:p>
            <a:pPr lvl="3"/>
            <a:r>
              <a:rPr lang="en-US" dirty="0" smtClean="0"/>
              <a:t>Search</a:t>
            </a:r>
          </a:p>
          <a:p>
            <a:pPr lvl="3"/>
            <a:r>
              <a:rPr lang="en-US" dirty="0" smtClean="0"/>
              <a:t>Data Catalog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Manipulating Data : Tools</a:t>
            </a:r>
          </a:p>
          <a:p>
            <a:pPr lvl="3"/>
            <a:r>
              <a:rPr lang="en-US" dirty="0" smtClean="0"/>
              <a:t>Map Support</a:t>
            </a:r>
          </a:p>
          <a:p>
            <a:pPr lvl="3"/>
            <a:r>
              <a:rPr lang="en-US" dirty="0" smtClean="0"/>
              <a:t>Chart Support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r>
              <a:rPr lang="en-US" dirty="0" smtClean="0">
                <a:solidFill>
                  <a:srgbClr val="ED1C24"/>
                </a:solidFill>
              </a:rPr>
              <a:t>Requesting for Data</a:t>
            </a:r>
          </a:p>
          <a:p>
            <a:pPr lvl="3"/>
            <a:r>
              <a:rPr lang="en-US" dirty="0" smtClean="0">
                <a:solidFill>
                  <a:srgbClr val="ED1C24"/>
                </a:solidFill>
              </a:rPr>
              <a:t>The Process</a:t>
            </a:r>
          </a:p>
          <a:p>
            <a:pPr lvl="3"/>
            <a:r>
              <a:rPr lang="en-US" dirty="0" smtClean="0">
                <a:solidFill>
                  <a:srgbClr val="ED1C24"/>
                </a:solidFill>
              </a:rPr>
              <a:t>How you can help</a:t>
            </a:r>
          </a:p>
          <a:p>
            <a:pPr lvl="3"/>
            <a:endParaRPr lang="en-US" dirty="0" smtClean="0">
              <a:solidFill>
                <a:srgbClr val="ED1C24"/>
              </a:solidFill>
            </a:endParaRPr>
          </a:p>
          <a:p>
            <a:pPr lvl="2"/>
            <a:r>
              <a:rPr lang="en-US" dirty="0" smtClean="0"/>
              <a:t>Interaction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24600" y="-19050"/>
            <a:ext cx="2819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Opendata.go.ke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58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7244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The Portal Tools: </a:t>
            </a:r>
            <a:br>
              <a:rPr lang="en-US" sz="3200" dirty="0" smtClean="0"/>
            </a:br>
            <a:r>
              <a:rPr lang="en-US" sz="3200" dirty="0" smtClean="0"/>
              <a:t>User Views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24600" y="-19050"/>
            <a:ext cx="2819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Opendata.go.ke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4423"/>
            <a:ext cx="5715000" cy="4149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324600" y="2419351"/>
            <a:ext cx="236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www.opendata.go.ke/nominate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Can you help?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Ask For data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8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7244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The Portal: Data Requests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047750"/>
            <a:ext cx="8229600" cy="3394472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r>
              <a:rPr lang="en-US" sz="1600" dirty="0"/>
              <a:t>DEMO: </a:t>
            </a:r>
          </a:p>
          <a:p>
            <a:pPr lvl="2"/>
            <a:r>
              <a:rPr lang="en-US" sz="1600" dirty="0"/>
              <a:t>Finding Data</a:t>
            </a:r>
          </a:p>
          <a:p>
            <a:pPr lvl="3"/>
            <a:r>
              <a:rPr lang="en-US" sz="1400" dirty="0"/>
              <a:t>Search</a:t>
            </a:r>
          </a:p>
          <a:p>
            <a:pPr lvl="3"/>
            <a:r>
              <a:rPr lang="en-US" sz="1400" dirty="0"/>
              <a:t>Data Catalog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Manipulating Data : Tools</a:t>
            </a:r>
          </a:p>
          <a:p>
            <a:pPr lvl="3"/>
            <a:r>
              <a:rPr lang="en-US" sz="1400" dirty="0"/>
              <a:t>Map Support</a:t>
            </a:r>
          </a:p>
          <a:p>
            <a:pPr lvl="3"/>
            <a:r>
              <a:rPr lang="en-US" sz="1400" dirty="0"/>
              <a:t>Chart Support</a:t>
            </a:r>
          </a:p>
          <a:p>
            <a:pPr marL="1371600" lvl="3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Requesting for Data</a:t>
            </a:r>
          </a:p>
          <a:p>
            <a:pPr lvl="3"/>
            <a:r>
              <a:rPr lang="en-US" sz="1400" dirty="0">
                <a:solidFill>
                  <a:schemeClr val="tx1"/>
                </a:solidFill>
              </a:rPr>
              <a:t>The Process</a:t>
            </a:r>
          </a:p>
          <a:p>
            <a:pPr lvl="3"/>
            <a:r>
              <a:rPr lang="en-US" sz="1400" dirty="0">
                <a:solidFill>
                  <a:schemeClr val="tx1"/>
                </a:solidFill>
              </a:rPr>
              <a:t>How you can help</a:t>
            </a:r>
          </a:p>
          <a:p>
            <a:pPr lvl="3"/>
            <a:endParaRPr lang="en-US" sz="1400" dirty="0">
              <a:solidFill>
                <a:srgbClr val="ED1C24"/>
              </a:solidFill>
            </a:endParaRP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Interaction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24600" y="-19050"/>
            <a:ext cx="2819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Opendata.go.ke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74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81800" cy="613171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Interact With KODI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39513" y="970370"/>
            <a:ext cx="3004487" cy="33944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Tell Us How You use Open Data. </a:t>
            </a:r>
          </a:p>
          <a:p>
            <a:r>
              <a:rPr lang="en-GB" dirty="0" smtClean="0"/>
              <a:t>Stay informed</a:t>
            </a:r>
          </a:p>
          <a:p>
            <a:pPr lvl="1"/>
            <a:r>
              <a:rPr lang="en-GB" dirty="0" smtClean="0"/>
              <a:t>Join the Mailing list</a:t>
            </a:r>
          </a:p>
          <a:p>
            <a:pPr lvl="1"/>
            <a:r>
              <a:rPr lang="en-GB" dirty="0" smtClean="0"/>
              <a:t>Follow us on Twitter</a:t>
            </a:r>
          </a:p>
          <a:p>
            <a:pPr lvl="1"/>
            <a:r>
              <a:rPr lang="en-GB" dirty="0" smtClean="0"/>
              <a:t>Tell us about data you’ve collected with Government that should be open. </a:t>
            </a:r>
          </a:p>
          <a:p>
            <a:pPr lvl="1"/>
            <a:r>
              <a:rPr lang="en-GB" dirty="0" smtClean="0"/>
              <a:t>Feedback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970"/>
            <a:ext cx="5220339" cy="3867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9350"/>
            <a:ext cx="2150908" cy="3403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95" y="3016699"/>
            <a:ext cx="2637520" cy="3360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r="3807"/>
          <a:stretch/>
        </p:blipFill>
        <p:spPr>
          <a:xfrm>
            <a:off x="4046706" y="3145182"/>
            <a:ext cx="2716810" cy="34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6394"/>
            <a:ext cx="7772400" cy="640556"/>
          </a:xfrm>
        </p:spPr>
        <p:txBody>
          <a:bodyPr/>
          <a:lstStyle/>
          <a:p>
            <a:r>
              <a:rPr lang="en-US" dirty="0" smtClean="0"/>
              <a:t>Notable sources of other government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Health, disaster and 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ehealth.or.ke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  <a:r>
              <a:rPr lang="en-US" sz="1600" dirty="0" smtClean="0">
                <a:solidFill>
                  <a:schemeClr val="tx1"/>
                </a:solidFill>
              </a:rPr>
              <a:t>master facility list- location, contact, hours and type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hiskenya.org </a:t>
            </a:r>
            <a:r>
              <a:rPr lang="en-US" sz="1600" dirty="0" smtClean="0">
                <a:solidFill>
                  <a:schemeClr val="tx1"/>
                </a:solidFill>
              </a:rPr>
              <a:t>{health indicators }</a:t>
            </a:r>
            <a:endParaRPr lang="en-US" sz="1600" dirty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Desinventar.net </a:t>
            </a:r>
            <a:r>
              <a:rPr lang="en-US" sz="1600" dirty="0" smtClean="0">
                <a:solidFill>
                  <a:schemeClr val="tx1"/>
                </a:solidFill>
              </a:rPr>
              <a:t>{ natural disaster-floods, thunderstorms, forest fires}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Data.hdx.rwlabs.org</a:t>
            </a:r>
            <a:r>
              <a:rPr lang="en-US" sz="1600" dirty="0" smtClean="0">
                <a:solidFill>
                  <a:schemeClr val="accent1"/>
                </a:solidFill>
              </a:rPr>
              <a:t>, kilimo.go.ke, centralbank.go.ke, knbs.or.ke, nacc.or.ke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267" y="1657350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ED1C2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dirty="0" smtClean="0"/>
              <a:t>Disaster Data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0267" y="2651522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ED1C2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dirty="0" smtClean="0"/>
              <a:t>Others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6394"/>
            <a:ext cx="7772400" cy="640556"/>
          </a:xfrm>
        </p:spPr>
        <p:txBody>
          <a:bodyPr/>
          <a:lstStyle/>
          <a:p>
            <a:r>
              <a:rPr lang="en-US" dirty="0" smtClean="0"/>
              <a:t>Organizations that use </a:t>
            </a:r>
            <a:r>
              <a:rPr lang="en-US" dirty="0" err="1" smtClean="0"/>
              <a:t>kenya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Businesses, Apps and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Zanaafrica.org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Organization: Non Governmental Organization</a:t>
            </a:r>
          </a:p>
          <a:p>
            <a:r>
              <a:rPr lang="en-US" dirty="0" smtClean="0"/>
              <a:t>Data used : School data (location, population and contact)</a:t>
            </a:r>
          </a:p>
          <a:p>
            <a:r>
              <a:rPr lang="en-US" dirty="0" smtClean="0"/>
              <a:t>Developed an app</a:t>
            </a:r>
          </a:p>
          <a:p>
            <a:r>
              <a:rPr lang="en-US" dirty="0" smtClean="0"/>
              <a:t>Outcome: Distribution of sanitary towels to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Zanaafrica.org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Organization: Non Governmental Organization</a:t>
            </a:r>
          </a:p>
          <a:p>
            <a:r>
              <a:rPr lang="en-US" dirty="0" smtClean="0"/>
              <a:t>Data used : School data (location, population and contact)</a:t>
            </a:r>
          </a:p>
          <a:p>
            <a:r>
              <a:rPr lang="en-US" dirty="0" smtClean="0"/>
              <a:t>Developed an app</a:t>
            </a:r>
          </a:p>
          <a:p>
            <a:r>
              <a:rPr lang="en-US" dirty="0" smtClean="0"/>
              <a:t>Outcome: Distribution of sanitary towels to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do you want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app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" y="1504950"/>
            <a:ext cx="2092465" cy="1752599"/>
          </a:xfrm>
          <a:prstGeom prst="rect">
            <a:avLst/>
          </a:prstGeom>
          <a:ln>
            <a:noFill/>
          </a:ln>
          <a:effectLst>
            <a:reflection endPos="65000" dist="50800" dir="5400000" sy="-100000" algn="bl" rotWithShape="0"/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2" y="1491580"/>
            <a:ext cx="2247900" cy="2171700"/>
          </a:xfrm>
          <a:prstGeom prst="rect">
            <a:avLst/>
          </a:prstGeom>
          <a:effectLst>
            <a:reflection stA="60000" endPos="65000" dist="50800" dir="5400000" sy="-100000" algn="bl" rotWithShape="0"/>
            <a:softEdge rad="190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65" y="1200979"/>
            <a:ext cx="3885714" cy="952381"/>
          </a:xfrm>
          <a:prstGeom prst="rect">
            <a:avLst/>
          </a:prstGeom>
          <a:effectLst>
            <a:reflection stA="57000" endPos="65000" dist="50800" dir="5400000" sy="-100000" algn="bl" rotWithShape="0"/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32" y="2897387"/>
            <a:ext cx="4124325" cy="1104900"/>
          </a:xfrm>
          <a:prstGeom prst="rect">
            <a:avLst/>
          </a:prstGeom>
          <a:effectLst>
            <a:reflection stA="40000"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796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Data.hdx.rwlabs.org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Organization: Un Agency</a:t>
            </a:r>
          </a:p>
          <a:p>
            <a:r>
              <a:rPr lang="en-US" dirty="0" smtClean="0"/>
              <a:t>Data used : School data, Kenya Counties’ HIV Profile, Primary School </a:t>
            </a:r>
          </a:p>
          <a:p>
            <a:r>
              <a:rPr lang="en-US" dirty="0" smtClean="0"/>
              <a:t>Developed visuals</a:t>
            </a:r>
          </a:p>
          <a:p>
            <a:r>
              <a:rPr lang="en-US" dirty="0" smtClean="0"/>
              <a:t>Outcome: Marriage of Kenyan data with those from other institutions.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DataScience.co.ke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Organization: Business Organization</a:t>
            </a:r>
          </a:p>
          <a:p>
            <a:r>
              <a:rPr lang="en-US" dirty="0" smtClean="0"/>
              <a:t>Data used : School data, Kenya Counties’ HIV Profile, Primary School, shape files, Economic survey</a:t>
            </a:r>
          </a:p>
          <a:p>
            <a:r>
              <a:rPr lang="en-US" dirty="0" smtClean="0"/>
              <a:t>Developed solutions</a:t>
            </a:r>
          </a:p>
          <a:p>
            <a:r>
              <a:rPr lang="en-US" dirty="0" smtClean="0"/>
              <a:t>Outcome: made some good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MedAfrica.org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Organization: Business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r>
              <a:rPr lang="en-US" dirty="0" smtClean="0"/>
              <a:t>Data used : Health Data</a:t>
            </a:r>
          </a:p>
          <a:p>
            <a:r>
              <a:rPr lang="en-US" dirty="0" smtClean="0"/>
              <a:t>Developed app</a:t>
            </a:r>
          </a:p>
          <a:p>
            <a:r>
              <a:rPr lang="en-US" dirty="0" smtClean="0"/>
              <a:t>Outcome: made some good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6394"/>
            <a:ext cx="7772400" cy="640556"/>
          </a:xfrm>
        </p:spPr>
        <p:txBody>
          <a:bodyPr/>
          <a:lstStyle/>
          <a:p>
            <a:r>
              <a:rPr lang="en-US" dirty="0" smtClean="0"/>
              <a:t>Engagements with academia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and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 Data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Periodic training on data analysis and visualizations.</a:t>
            </a:r>
            <a:endParaRPr lang="en-US" dirty="0"/>
          </a:p>
          <a:p>
            <a:pPr lvl="0"/>
            <a:r>
              <a:rPr lang="en-GB" dirty="0"/>
              <a:t>Source for </a:t>
            </a:r>
            <a:r>
              <a:rPr lang="en-GB" dirty="0" smtClean="0"/>
              <a:t>speakers/</a:t>
            </a:r>
            <a:r>
              <a:rPr lang="en-GB" dirty="0"/>
              <a:t> </a:t>
            </a:r>
            <a:r>
              <a:rPr lang="en-GB" dirty="0" smtClean="0"/>
              <a:t>Presenters  </a:t>
            </a:r>
            <a:r>
              <a:rPr lang="en-GB" dirty="0"/>
              <a:t>Open Data Events.</a:t>
            </a:r>
            <a:endParaRPr lang="en-US" dirty="0"/>
          </a:p>
          <a:p>
            <a:pPr lvl="0"/>
            <a:r>
              <a:rPr lang="en-GB" dirty="0"/>
              <a:t>Organise national and sometimes regional open data events. (Data hackathons)</a:t>
            </a:r>
            <a:endParaRPr lang="en-US" dirty="0"/>
          </a:p>
          <a:p>
            <a:pPr lvl="0"/>
            <a:r>
              <a:rPr lang="en-GB" dirty="0"/>
              <a:t>Assist members to get the datasets they can use in their academic papers.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</a:t>
            </a:r>
            <a:r>
              <a:rPr lang="en-US" smtClean="0"/>
              <a:t>Blog Posts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Expert opinions about datasets on the portal.</a:t>
            </a:r>
            <a:endParaRPr lang="en-US" dirty="0"/>
          </a:p>
          <a:p>
            <a:pPr lvl="0"/>
            <a:r>
              <a:rPr lang="en-GB" dirty="0" smtClean="0"/>
              <a:t>Twitter debates about data and posts.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9350"/>
            <a:ext cx="7772400" cy="640556"/>
          </a:xfrm>
        </p:spPr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a smooth sail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Agencies reluctant to release data</a:t>
            </a:r>
          </a:p>
          <a:p>
            <a:pPr lvl="0"/>
            <a:r>
              <a:rPr lang="en-US" dirty="0" smtClean="0"/>
              <a:t>Lack of uniformity in data collection, analysis and dissemination</a:t>
            </a:r>
          </a:p>
          <a:p>
            <a:pPr lvl="0"/>
            <a:r>
              <a:rPr lang="en-US" dirty="0" smtClean="0"/>
              <a:t>Some data is considered sensitive </a:t>
            </a:r>
            <a:r>
              <a:rPr lang="en-US" dirty="0" err="1" smtClean="0"/>
              <a:t>e.g</a:t>
            </a:r>
            <a:r>
              <a:rPr lang="en-US" dirty="0" smtClean="0"/>
              <a:t> civil registration data</a:t>
            </a:r>
            <a:endParaRPr lang="en-US" dirty="0"/>
          </a:p>
          <a:p>
            <a:pPr lvl="0"/>
            <a:r>
              <a:rPr lang="en-US" dirty="0" smtClean="0"/>
              <a:t>Lack of a data policy making implementation a headache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78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9350"/>
            <a:ext cx="7772400" cy="640556"/>
          </a:xfrm>
        </p:spPr>
        <p:txBody>
          <a:bodyPr/>
          <a:lstStyle/>
          <a:p>
            <a:pPr algn="ctr"/>
            <a:r>
              <a:rPr lang="en-US" dirty="0" smtClean="0"/>
              <a:t>Where do we go from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Collaborations with academia in identifying their data needs</a:t>
            </a:r>
          </a:p>
          <a:p>
            <a:r>
              <a:rPr lang="en-US" sz="1400" dirty="0" smtClean="0"/>
              <a:t>Draft a data policy</a:t>
            </a:r>
          </a:p>
          <a:p>
            <a:r>
              <a:rPr lang="en-US" sz="1400" dirty="0" smtClean="0"/>
              <a:t>Publish data collection, cleaning, analysis and publishing guidelines</a:t>
            </a:r>
            <a:endParaRPr lang="en-US" dirty="0"/>
          </a:p>
          <a:p>
            <a:r>
              <a:rPr lang="en-US" sz="1400" dirty="0" smtClean="0"/>
              <a:t>Support </a:t>
            </a:r>
            <a:r>
              <a:rPr lang="en-US" sz="1400" smtClean="0"/>
              <a:t>the information act.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7394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else do you want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Create an app</a:t>
            </a:r>
          </a:p>
          <a:p>
            <a:r>
              <a:rPr lang="en-US" dirty="0">
                <a:latin typeface="Trebuchet MS" panose="020B0603020202020204" pitchFamily="34" charset="0"/>
              </a:rPr>
              <a:t>Write a paper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7623"/>
            <a:ext cx="4038600" cy="26670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9911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 smtClean="0"/>
              <a:t>Slide 2 (</a:t>
            </a:r>
            <a:r>
              <a:rPr lang="en-US" sz="1400" dirty="0" smtClean="0">
                <a:hlinkClick r:id="rId2"/>
              </a:rPr>
              <a:t>www.pixabay.com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Slide 3 (</a:t>
            </a:r>
            <a:r>
              <a:rPr lang="en-US" sz="1400" dirty="0" smtClean="0">
                <a:hlinkClick r:id="rId3"/>
              </a:rPr>
              <a:t>www.mhealthafrica.com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Slide </a:t>
            </a:r>
            <a:r>
              <a:rPr lang="en-US" sz="1400" dirty="0"/>
              <a:t>4 (</a:t>
            </a:r>
            <a:r>
              <a:rPr lang="en-US" sz="1400" dirty="0" smtClean="0">
                <a:hlinkClick r:id="rId4"/>
              </a:rPr>
              <a:t>www.cp-africa.com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Slide </a:t>
            </a:r>
            <a:r>
              <a:rPr lang="en-US" sz="1400" dirty="0"/>
              <a:t>5 (</a:t>
            </a:r>
            <a:r>
              <a:rPr lang="en-US" sz="1400" dirty="0" smtClean="0">
                <a:hlinkClick r:id="rId5"/>
              </a:rPr>
              <a:t>www.no-straight-lines.com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Slide </a:t>
            </a:r>
            <a:r>
              <a:rPr lang="en-US" sz="1400" dirty="0"/>
              <a:t>6 (</a:t>
            </a:r>
            <a:r>
              <a:rPr lang="en-US" sz="1400" dirty="0" smtClean="0">
                <a:hlinkClick r:id="rId2"/>
              </a:rPr>
              <a:t>www.pixabay.com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Slide 7 (</a:t>
            </a:r>
            <a:r>
              <a:rPr lang="en-US" sz="1400" dirty="0" smtClean="0">
                <a:hlinkClick r:id="rId6"/>
              </a:rPr>
              <a:t>www.venturegalleries.com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Slide 8 (</a:t>
            </a:r>
            <a:r>
              <a:rPr lang="en-US" sz="1400" dirty="0" smtClean="0">
                <a:hlinkClick r:id="rId7"/>
              </a:rPr>
              <a:t>www.flickr.com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Slide 9 (</a:t>
            </a:r>
            <a:r>
              <a:rPr lang="en-US" sz="1400" dirty="0" smtClean="0">
                <a:hlinkClick r:id="rId8"/>
              </a:rPr>
              <a:t>www.livingurbanism.wordpress.com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Slide </a:t>
            </a:r>
            <a:r>
              <a:rPr lang="en-US" sz="1400" dirty="0"/>
              <a:t>10 (</a:t>
            </a:r>
            <a:r>
              <a:rPr lang="en-US" sz="1400" dirty="0" smtClean="0">
                <a:hlinkClick r:id="rId9"/>
              </a:rPr>
              <a:t>www.archive.uni.edu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/>
              <a:t>Slide 20 (</a:t>
            </a:r>
            <a:r>
              <a:rPr lang="en-US" sz="1400" dirty="0" smtClean="0">
                <a:hlinkClick r:id="rId10"/>
              </a:rPr>
              <a:t>www.twitter.com/hadleywhicham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slide 21 </a:t>
            </a:r>
            <a:r>
              <a:rPr lang="en-US" sz="1400" dirty="0"/>
              <a:t>(</a:t>
            </a:r>
            <a:r>
              <a:rPr lang="en-US" sz="1400" dirty="0" smtClean="0">
                <a:hlinkClick r:id="rId11"/>
              </a:rPr>
              <a:t>www.github.com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 smtClean="0"/>
              <a:t>Slide 22 </a:t>
            </a:r>
            <a:r>
              <a:rPr lang="en-US" sz="1400" dirty="0"/>
              <a:t>(</a:t>
            </a:r>
            <a:r>
              <a:rPr lang="en-US" sz="1400" dirty="0" smtClean="0">
                <a:hlinkClick r:id="rId12"/>
              </a:rPr>
              <a:t>www.realpython.com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 smtClean="0"/>
              <a:t>Slide 23 </a:t>
            </a:r>
            <a:r>
              <a:rPr lang="en-US" sz="1400" dirty="0"/>
              <a:t>(</a:t>
            </a:r>
            <a:r>
              <a:rPr lang="en-US" sz="1400" dirty="0" smtClean="0">
                <a:hlinkClick r:id="rId13"/>
              </a:rPr>
              <a:t>www.diassouza.ninja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 smtClean="0"/>
              <a:t>Slide 30 </a:t>
            </a:r>
            <a:r>
              <a:rPr lang="en-US" sz="1400" dirty="0"/>
              <a:t>(</a:t>
            </a:r>
            <a:r>
              <a:rPr lang="en-US" sz="1400" dirty="0" smtClean="0">
                <a:hlinkClick r:id="rId14"/>
              </a:rPr>
              <a:t>www.clipshrine.com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9350"/>
            <a:ext cx="7772400" cy="640556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else do you want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Create an app</a:t>
            </a:r>
          </a:p>
          <a:p>
            <a:r>
              <a:rPr lang="en-US" dirty="0">
                <a:latin typeface="Trebuchet MS" panose="020B0603020202020204" pitchFamily="34" charset="0"/>
              </a:rPr>
              <a:t>Write a paper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7623"/>
            <a:ext cx="4038600" cy="26670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softEdge rad="3429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3229"/>
            <a:ext cx="5715000" cy="3553553"/>
          </a:xfrm>
          <a:prstGeom prst="rect">
            <a:avLst/>
          </a:prstGeom>
          <a:effectLst>
            <a:softEdge rad="4699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42950"/>
            <a:ext cx="4648200" cy="290512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16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42950"/>
            <a:ext cx="4648200" cy="2905125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else do you want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Create an app</a:t>
            </a:r>
          </a:p>
          <a:p>
            <a:r>
              <a:rPr lang="en-US" dirty="0">
                <a:latin typeface="Trebuchet MS" panose="020B0603020202020204" pitchFamily="34" charset="0"/>
              </a:rPr>
              <a:t>Write a paper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7623"/>
            <a:ext cx="4038600" cy="26670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softEdge rad="3429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0430"/>
            <a:ext cx="5715000" cy="3553553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4958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Is that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Create an app</a:t>
            </a:r>
          </a:p>
          <a:p>
            <a:r>
              <a:rPr lang="en-US" dirty="0">
                <a:latin typeface="Trebuchet MS" panose="020B0603020202020204" pitchFamily="34" charset="0"/>
              </a:rPr>
              <a:t>Write a paper</a:t>
            </a:r>
          </a:p>
          <a:p>
            <a:r>
              <a:rPr lang="en-US" dirty="0">
                <a:latin typeface="Trebuchet MS" panose="020B0603020202020204" pitchFamily="34" charset="0"/>
              </a:rPr>
              <a:t>Give a lecture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26259"/>
            <a:ext cx="5618922" cy="3968364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968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2BB7224-7B90-4B08-906C-A0D1DFF7215F}">
  <we:reference id="wa104030860" version="1.2.0.0" store="en-US" storeType="OMEX"/>
  <we:alternateReferences>
    <we:reference id="WA104030860" version="1.2.0.0" store="WA10403086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1304</Words>
  <Application>Microsoft Office PowerPoint</Application>
  <PresentationFormat>On-screen Show (16:9)</PresentationFormat>
  <Paragraphs>313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Albertus Medium</vt:lpstr>
      <vt:lpstr>Arial</vt:lpstr>
      <vt:lpstr>Calibri</vt:lpstr>
      <vt:lpstr>Trebuchet MS</vt:lpstr>
      <vt:lpstr>Office Theme</vt:lpstr>
      <vt:lpstr>Free Datasets for All OpenData.go.ke</vt:lpstr>
      <vt:lpstr>What do you want to do?</vt:lpstr>
      <vt:lpstr>What do you want to do?</vt:lpstr>
      <vt:lpstr>What do you want to do?</vt:lpstr>
      <vt:lpstr>What do you want to do?</vt:lpstr>
      <vt:lpstr>What else do you want to do?</vt:lpstr>
      <vt:lpstr>What else do you want to do?</vt:lpstr>
      <vt:lpstr>What else do you want to do?</vt:lpstr>
      <vt:lpstr>Is that All?</vt:lpstr>
      <vt:lpstr>Is that All?</vt:lpstr>
      <vt:lpstr>Ok. That should be all, no?</vt:lpstr>
      <vt:lpstr>Ok. That should be all, no?</vt:lpstr>
      <vt:lpstr>Ok. That should be all, no?</vt:lpstr>
      <vt:lpstr>Ok. That should be all, no?</vt:lpstr>
      <vt:lpstr>What do you need to do this?</vt:lpstr>
      <vt:lpstr>What do you need to do this?</vt:lpstr>
      <vt:lpstr>What do you need to do this?</vt:lpstr>
      <vt:lpstr>Where do you get this?</vt:lpstr>
      <vt:lpstr>Where do you get this?</vt:lpstr>
      <vt:lpstr>Where do you get this?</vt:lpstr>
      <vt:lpstr>Where do you get this?</vt:lpstr>
      <vt:lpstr>Where do you get this?</vt:lpstr>
      <vt:lpstr>What has changed?</vt:lpstr>
      <vt:lpstr>Has this changed?</vt:lpstr>
      <vt:lpstr>Yup.</vt:lpstr>
      <vt:lpstr>Of Course these too</vt:lpstr>
      <vt:lpstr>You still need these, though</vt:lpstr>
      <vt:lpstr>What can kenya open data do for you?</vt:lpstr>
      <vt:lpstr>Seriously, Why do you need opendata.go.ke</vt:lpstr>
      <vt:lpstr>Because we have these</vt:lpstr>
      <vt:lpstr>Outline</vt:lpstr>
      <vt:lpstr>Site Statistics – Where are we Now?</vt:lpstr>
      <vt:lpstr>Site Statistics – Where are we Going?</vt:lpstr>
      <vt:lpstr>The Portal: Ministries / Agencies</vt:lpstr>
      <vt:lpstr>The Portal - Finding Data</vt:lpstr>
      <vt:lpstr>The Portal - Finding Data</vt:lpstr>
      <vt:lpstr>The Portal Tools. </vt:lpstr>
      <vt:lpstr>The Portal Tools:  Map Support. </vt:lpstr>
      <vt:lpstr>The Portal Tools:  Chart Support. </vt:lpstr>
      <vt:lpstr>The Portal Tools:  User Views</vt:lpstr>
      <vt:lpstr>The Portal Tools. </vt:lpstr>
      <vt:lpstr>The Portal Tools:  User Views</vt:lpstr>
      <vt:lpstr>The Portal: Data Requests</vt:lpstr>
      <vt:lpstr>Interact With KODI</vt:lpstr>
      <vt:lpstr>Notable sources of other government data</vt:lpstr>
      <vt:lpstr>Health Data</vt:lpstr>
      <vt:lpstr>Organizations that use kenya data</vt:lpstr>
      <vt:lpstr>Zanaafrica.org</vt:lpstr>
      <vt:lpstr>Zanaafrica.org</vt:lpstr>
      <vt:lpstr>Data.hdx.rwlabs.org</vt:lpstr>
      <vt:lpstr>DataScience.co.ke</vt:lpstr>
      <vt:lpstr>MedAfrica.org</vt:lpstr>
      <vt:lpstr>Engagements with academia</vt:lpstr>
      <vt:lpstr>The Open Data Club</vt:lpstr>
      <vt:lpstr>Guest Blog Posts</vt:lpstr>
      <vt:lpstr>challenges</vt:lpstr>
      <vt:lpstr>It’s not a smooth sail</vt:lpstr>
      <vt:lpstr>Where do we go from here?</vt:lpstr>
      <vt:lpstr>Way Forward</vt:lpstr>
      <vt:lpstr>Photo Credits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Prestone Adie</dc:creator>
  <cp:lastModifiedBy>Prestone Adie</cp:lastModifiedBy>
  <cp:revision>79</cp:revision>
  <dcterms:created xsi:type="dcterms:W3CDTF">2014-10-09T18:06:48Z</dcterms:created>
  <dcterms:modified xsi:type="dcterms:W3CDTF">2015-06-19T09:10:22Z</dcterms:modified>
</cp:coreProperties>
</file>