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5"/>
  </p:notesMasterIdLst>
  <p:handoutMasterIdLst>
    <p:handoutMasterId r:id="rId66"/>
  </p:handoutMasterIdLst>
  <p:sldIdLst>
    <p:sldId id="265" r:id="rId2"/>
    <p:sldId id="322" r:id="rId3"/>
    <p:sldId id="347" r:id="rId4"/>
    <p:sldId id="325" r:id="rId5"/>
    <p:sldId id="326" r:id="rId6"/>
    <p:sldId id="327" r:id="rId7"/>
    <p:sldId id="328" r:id="rId8"/>
    <p:sldId id="387" r:id="rId9"/>
    <p:sldId id="340" r:id="rId10"/>
    <p:sldId id="330" r:id="rId11"/>
    <p:sldId id="342" r:id="rId12"/>
    <p:sldId id="343" r:id="rId13"/>
    <p:sldId id="344" r:id="rId14"/>
    <p:sldId id="345" r:id="rId15"/>
    <p:sldId id="261" r:id="rId16"/>
    <p:sldId id="341" r:id="rId17"/>
    <p:sldId id="335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62" r:id="rId28"/>
    <p:sldId id="363" r:id="rId29"/>
    <p:sldId id="360" r:id="rId30"/>
    <p:sldId id="361" r:id="rId31"/>
    <p:sldId id="358" r:id="rId32"/>
    <p:sldId id="359" r:id="rId33"/>
    <p:sldId id="364" r:id="rId34"/>
    <p:sldId id="365" r:id="rId35"/>
    <p:sldId id="400" r:id="rId36"/>
    <p:sldId id="366" r:id="rId37"/>
    <p:sldId id="382" r:id="rId38"/>
    <p:sldId id="401" r:id="rId39"/>
    <p:sldId id="367" r:id="rId40"/>
    <p:sldId id="368" r:id="rId41"/>
    <p:sldId id="369" r:id="rId42"/>
    <p:sldId id="371" r:id="rId43"/>
    <p:sldId id="381" r:id="rId44"/>
    <p:sldId id="372" r:id="rId45"/>
    <p:sldId id="373" r:id="rId46"/>
    <p:sldId id="374" r:id="rId47"/>
    <p:sldId id="375" r:id="rId48"/>
    <p:sldId id="378" r:id="rId49"/>
    <p:sldId id="377" r:id="rId50"/>
    <p:sldId id="380" r:id="rId51"/>
    <p:sldId id="379" r:id="rId52"/>
    <p:sldId id="390" r:id="rId53"/>
    <p:sldId id="392" r:id="rId54"/>
    <p:sldId id="391" r:id="rId55"/>
    <p:sldId id="393" r:id="rId56"/>
    <p:sldId id="399" r:id="rId57"/>
    <p:sldId id="394" r:id="rId58"/>
    <p:sldId id="395" r:id="rId59"/>
    <p:sldId id="396" r:id="rId60"/>
    <p:sldId id="397" r:id="rId61"/>
    <p:sldId id="398" r:id="rId62"/>
    <p:sldId id="348" r:id="rId63"/>
    <p:sldId id="289" r:id="rId64"/>
  </p:sldIdLst>
  <p:sldSz cx="12188825" cy="6858000"/>
  <p:notesSz cx="6858000" cy="9144000"/>
  <p:custDataLst>
    <p:tags r:id="rId6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4629" autoAdjust="0"/>
  </p:normalViewPr>
  <p:slideViewPr>
    <p:cSldViewPr showGuides="1">
      <p:cViewPr varScale="1">
        <p:scale>
          <a:sx n="87" d="100"/>
          <a:sy n="87" d="100"/>
        </p:scale>
        <p:origin x="480" y="58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287DB0-BB87-46E5-BBC1-E5D2A862A02E}" type="doc">
      <dgm:prSet loTypeId="urn:microsoft.com/office/officeart/2005/8/layout/list1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C9AFFCC-9BE9-4EA9-9116-DC7782A0F22F}">
      <dgm:prSet/>
      <dgm:spPr/>
      <dgm:t>
        <a:bodyPr/>
        <a:lstStyle/>
        <a:p>
          <a:r>
            <a:rPr lang="en-GB"/>
            <a:t>In summary NLP is often defined as:</a:t>
          </a:r>
          <a:endParaRPr lang="en-US"/>
        </a:p>
      </dgm:t>
    </dgm:pt>
    <dgm:pt modelId="{27C30761-0182-4808-B3E1-EB8768B354D4}" type="parTrans" cxnId="{E04B1BC0-8345-447D-949E-C642D9168764}">
      <dgm:prSet/>
      <dgm:spPr/>
      <dgm:t>
        <a:bodyPr/>
        <a:lstStyle/>
        <a:p>
          <a:endParaRPr lang="en-US"/>
        </a:p>
      </dgm:t>
    </dgm:pt>
    <dgm:pt modelId="{948F4BAF-306A-4239-BF3D-18298E82832B}" type="sibTrans" cxnId="{E04B1BC0-8345-447D-949E-C642D9168764}">
      <dgm:prSet/>
      <dgm:spPr/>
      <dgm:t>
        <a:bodyPr/>
        <a:lstStyle/>
        <a:p>
          <a:endParaRPr lang="en-US"/>
        </a:p>
      </dgm:t>
    </dgm:pt>
    <dgm:pt modelId="{15249048-B7C9-48C5-8825-41208FD80ECA}">
      <dgm:prSet/>
      <dgm:spPr/>
      <dgm:t>
        <a:bodyPr/>
        <a:lstStyle/>
        <a:p>
          <a:r>
            <a:rPr lang="en-GB"/>
            <a:t>the study of the computational treatment of natural (human) language</a:t>
          </a:r>
          <a:endParaRPr lang="en-US"/>
        </a:p>
      </dgm:t>
    </dgm:pt>
    <dgm:pt modelId="{5CB84FBB-99A7-41FD-B219-E9EE7D21528F}" type="parTrans" cxnId="{4A79AD35-D7B4-4A59-B409-5D4283420694}">
      <dgm:prSet/>
      <dgm:spPr/>
      <dgm:t>
        <a:bodyPr/>
        <a:lstStyle/>
        <a:p>
          <a:endParaRPr lang="en-US"/>
        </a:p>
      </dgm:t>
    </dgm:pt>
    <dgm:pt modelId="{466DEB96-6821-4FDE-8C3E-A388F4CEFADC}" type="sibTrans" cxnId="{4A79AD35-D7B4-4A59-B409-5D4283420694}">
      <dgm:prSet/>
      <dgm:spPr/>
      <dgm:t>
        <a:bodyPr/>
        <a:lstStyle/>
        <a:p>
          <a:endParaRPr lang="en-US"/>
        </a:p>
      </dgm:t>
    </dgm:pt>
    <dgm:pt modelId="{CD4DC3D1-B8B2-49CA-8CDE-FD16D14751E5}">
      <dgm:prSet/>
      <dgm:spPr/>
      <dgm:t>
        <a:bodyPr/>
        <a:lstStyle/>
        <a:p>
          <a:r>
            <a:rPr lang="en-GB"/>
            <a:t>It aims to:</a:t>
          </a:r>
          <a:endParaRPr lang="en-US"/>
        </a:p>
      </dgm:t>
    </dgm:pt>
    <dgm:pt modelId="{BE48D2BC-919B-41AB-994D-6CF729B977B1}" type="parTrans" cxnId="{D63FFCC4-4A64-4B35-9284-20BB7C8D24F1}">
      <dgm:prSet/>
      <dgm:spPr/>
      <dgm:t>
        <a:bodyPr/>
        <a:lstStyle/>
        <a:p>
          <a:endParaRPr lang="en-US"/>
        </a:p>
      </dgm:t>
    </dgm:pt>
    <dgm:pt modelId="{7C3A37DD-3C2C-4536-9EA0-714C0E4C37AF}" type="sibTrans" cxnId="{D63FFCC4-4A64-4B35-9284-20BB7C8D24F1}">
      <dgm:prSet/>
      <dgm:spPr/>
      <dgm:t>
        <a:bodyPr/>
        <a:lstStyle/>
        <a:p>
          <a:endParaRPr lang="en-US"/>
        </a:p>
      </dgm:t>
    </dgm:pt>
    <dgm:pt modelId="{06746F0F-BE1E-4B12-A10C-7CA1E741E8D1}">
      <dgm:prSet/>
      <dgm:spPr/>
      <dgm:t>
        <a:bodyPr/>
        <a:lstStyle/>
        <a:p>
          <a:r>
            <a:rPr lang="en-GB" dirty="0"/>
            <a:t>create systems that </a:t>
          </a:r>
          <a:r>
            <a:rPr lang="en-GB" i="1" dirty="0"/>
            <a:t>understand</a:t>
          </a:r>
          <a:r>
            <a:rPr lang="en-GB" dirty="0"/>
            <a:t> and </a:t>
          </a:r>
          <a:r>
            <a:rPr lang="en-GB" i="1" dirty="0"/>
            <a:t>generate</a:t>
          </a:r>
          <a:r>
            <a:rPr lang="en-GB" dirty="0"/>
            <a:t> (produce) human language</a:t>
          </a:r>
          <a:endParaRPr lang="en-US" dirty="0"/>
        </a:p>
      </dgm:t>
    </dgm:pt>
    <dgm:pt modelId="{209945B9-E2DB-46F2-A084-A6CA4FDB1A6C}" type="parTrans" cxnId="{B9E0B0D4-6FC2-41B8-893C-1F653A365DB7}">
      <dgm:prSet/>
      <dgm:spPr/>
      <dgm:t>
        <a:bodyPr/>
        <a:lstStyle/>
        <a:p>
          <a:endParaRPr lang="en-US"/>
        </a:p>
      </dgm:t>
    </dgm:pt>
    <dgm:pt modelId="{95BF2E71-4A47-4E38-9B6D-D65C7AE869E9}" type="sibTrans" cxnId="{B9E0B0D4-6FC2-41B8-893C-1F653A365DB7}">
      <dgm:prSet/>
      <dgm:spPr/>
      <dgm:t>
        <a:bodyPr/>
        <a:lstStyle/>
        <a:p>
          <a:endParaRPr lang="en-US"/>
        </a:p>
      </dgm:t>
    </dgm:pt>
    <dgm:pt modelId="{B01BC353-857C-4216-BCE1-DE8D424E5722}" type="pres">
      <dgm:prSet presAssocID="{6F287DB0-BB87-46E5-BBC1-E5D2A862A02E}" presName="linear" presStyleCnt="0">
        <dgm:presLayoutVars>
          <dgm:dir/>
          <dgm:animLvl val="lvl"/>
          <dgm:resizeHandles val="exact"/>
        </dgm:presLayoutVars>
      </dgm:prSet>
      <dgm:spPr/>
    </dgm:pt>
    <dgm:pt modelId="{EA375548-BF21-4557-8870-7628621D7446}" type="pres">
      <dgm:prSet presAssocID="{CC9AFFCC-9BE9-4EA9-9116-DC7782A0F22F}" presName="parentLin" presStyleCnt="0"/>
      <dgm:spPr/>
    </dgm:pt>
    <dgm:pt modelId="{C39B62D4-BA38-4407-B5C4-10C2CA4D2739}" type="pres">
      <dgm:prSet presAssocID="{CC9AFFCC-9BE9-4EA9-9116-DC7782A0F22F}" presName="parentLeftMargin" presStyleLbl="node1" presStyleIdx="0" presStyleCnt="2"/>
      <dgm:spPr/>
    </dgm:pt>
    <dgm:pt modelId="{0C637C18-75F9-429B-898B-80EC52118BF4}" type="pres">
      <dgm:prSet presAssocID="{CC9AFFCC-9BE9-4EA9-9116-DC7782A0F22F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E01EEBA2-1C18-45C7-A540-FA5582EB542C}" type="pres">
      <dgm:prSet presAssocID="{CC9AFFCC-9BE9-4EA9-9116-DC7782A0F22F}" presName="negativeSpace" presStyleCnt="0"/>
      <dgm:spPr/>
    </dgm:pt>
    <dgm:pt modelId="{9C862CF1-C4D2-479A-A553-84DFB686FC5C}" type="pres">
      <dgm:prSet presAssocID="{CC9AFFCC-9BE9-4EA9-9116-DC7782A0F22F}" presName="childText" presStyleLbl="conFgAcc1" presStyleIdx="0" presStyleCnt="2">
        <dgm:presLayoutVars>
          <dgm:bulletEnabled val="1"/>
        </dgm:presLayoutVars>
      </dgm:prSet>
      <dgm:spPr/>
    </dgm:pt>
    <dgm:pt modelId="{C21B4826-F1B8-4646-8322-4D9DBD0EB71F}" type="pres">
      <dgm:prSet presAssocID="{948F4BAF-306A-4239-BF3D-18298E82832B}" presName="spaceBetweenRectangles" presStyleCnt="0"/>
      <dgm:spPr/>
    </dgm:pt>
    <dgm:pt modelId="{C1BE6BD6-A641-4716-8DDA-883144609FBD}" type="pres">
      <dgm:prSet presAssocID="{CD4DC3D1-B8B2-49CA-8CDE-FD16D14751E5}" presName="parentLin" presStyleCnt="0"/>
      <dgm:spPr/>
    </dgm:pt>
    <dgm:pt modelId="{CF0C87C4-33AA-4879-A063-FE06577E7050}" type="pres">
      <dgm:prSet presAssocID="{CD4DC3D1-B8B2-49CA-8CDE-FD16D14751E5}" presName="parentLeftMargin" presStyleLbl="node1" presStyleIdx="0" presStyleCnt="2"/>
      <dgm:spPr/>
    </dgm:pt>
    <dgm:pt modelId="{73805D29-0562-4BF2-A98A-7C6F692EB133}" type="pres">
      <dgm:prSet presAssocID="{CD4DC3D1-B8B2-49CA-8CDE-FD16D14751E5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6E674AED-4D30-4E10-A9C6-A4F840831F04}" type="pres">
      <dgm:prSet presAssocID="{CD4DC3D1-B8B2-49CA-8CDE-FD16D14751E5}" presName="negativeSpace" presStyleCnt="0"/>
      <dgm:spPr/>
    </dgm:pt>
    <dgm:pt modelId="{76B55689-9093-477C-AFAF-D6E9EC6B1054}" type="pres">
      <dgm:prSet presAssocID="{CD4DC3D1-B8B2-49CA-8CDE-FD16D14751E5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A19B2F33-77B6-4BB1-A068-FB7F5E99622A}" type="presOf" srcId="{6F287DB0-BB87-46E5-BBC1-E5D2A862A02E}" destId="{B01BC353-857C-4216-BCE1-DE8D424E5722}" srcOrd="0" destOrd="0" presId="urn:microsoft.com/office/officeart/2005/8/layout/list1"/>
    <dgm:cxn modelId="{6CC43D33-7611-4D76-B7B6-A371C83CCB1A}" type="presOf" srcId="{06746F0F-BE1E-4B12-A10C-7CA1E741E8D1}" destId="{76B55689-9093-477C-AFAF-D6E9EC6B1054}" srcOrd="0" destOrd="0" presId="urn:microsoft.com/office/officeart/2005/8/layout/list1"/>
    <dgm:cxn modelId="{4A79AD35-D7B4-4A59-B409-5D4283420694}" srcId="{CC9AFFCC-9BE9-4EA9-9116-DC7782A0F22F}" destId="{15249048-B7C9-48C5-8825-41208FD80ECA}" srcOrd="0" destOrd="0" parTransId="{5CB84FBB-99A7-41FD-B219-E9EE7D21528F}" sibTransId="{466DEB96-6821-4FDE-8C3E-A388F4CEFADC}"/>
    <dgm:cxn modelId="{DACA8F3B-E904-40F2-B8AE-65F2D4FACFCA}" type="presOf" srcId="{CC9AFFCC-9BE9-4EA9-9116-DC7782A0F22F}" destId="{C39B62D4-BA38-4407-B5C4-10C2CA4D2739}" srcOrd="0" destOrd="0" presId="urn:microsoft.com/office/officeart/2005/8/layout/list1"/>
    <dgm:cxn modelId="{A1187F63-B772-4FBB-A1C7-5FFBC4FD8727}" type="presOf" srcId="{CC9AFFCC-9BE9-4EA9-9116-DC7782A0F22F}" destId="{0C637C18-75F9-429B-898B-80EC52118BF4}" srcOrd="1" destOrd="0" presId="urn:microsoft.com/office/officeart/2005/8/layout/list1"/>
    <dgm:cxn modelId="{37636C67-1247-4875-A544-BC20980BA8B8}" type="presOf" srcId="{CD4DC3D1-B8B2-49CA-8CDE-FD16D14751E5}" destId="{73805D29-0562-4BF2-A98A-7C6F692EB133}" srcOrd="1" destOrd="0" presId="urn:microsoft.com/office/officeart/2005/8/layout/list1"/>
    <dgm:cxn modelId="{55A84755-BD96-4049-BBBA-8C944F520403}" type="presOf" srcId="{15249048-B7C9-48C5-8825-41208FD80ECA}" destId="{9C862CF1-C4D2-479A-A553-84DFB686FC5C}" srcOrd="0" destOrd="0" presId="urn:microsoft.com/office/officeart/2005/8/layout/list1"/>
    <dgm:cxn modelId="{E04B1BC0-8345-447D-949E-C642D9168764}" srcId="{6F287DB0-BB87-46E5-BBC1-E5D2A862A02E}" destId="{CC9AFFCC-9BE9-4EA9-9116-DC7782A0F22F}" srcOrd="0" destOrd="0" parTransId="{27C30761-0182-4808-B3E1-EB8768B354D4}" sibTransId="{948F4BAF-306A-4239-BF3D-18298E82832B}"/>
    <dgm:cxn modelId="{D63FFCC4-4A64-4B35-9284-20BB7C8D24F1}" srcId="{6F287DB0-BB87-46E5-BBC1-E5D2A862A02E}" destId="{CD4DC3D1-B8B2-49CA-8CDE-FD16D14751E5}" srcOrd="1" destOrd="0" parTransId="{BE48D2BC-919B-41AB-994D-6CF729B977B1}" sibTransId="{7C3A37DD-3C2C-4536-9EA0-714C0E4C37AF}"/>
    <dgm:cxn modelId="{B9E0B0D4-6FC2-41B8-893C-1F653A365DB7}" srcId="{CD4DC3D1-B8B2-49CA-8CDE-FD16D14751E5}" destId="{06746F0F-BE1E-4B12-A10C-7CA1E741E8D1}" srcOrd="0" destOrd="0" parTransId="{209945B9-E2DB-46F2-A084-A6CA4FDB1A6C}" sibTransId="{95BF2E71-4A47-4E38-9B6D-D65C7AE869E9}"/>
    <dgm:cxn modelId="{3C122EF4-9848-4F47-8C34-811F2FB14B06}" type="presOf" srcId="{CD4DC3D1-B8B2-49CA-8CDE-FD16D14751E5}" destId="{CF0C87C4-33AA-4879-A063-FE06577E7050}" srcOrd="0" destOrd="0" presId="urn:microsoft.com/office/officeart/2005/8/layout/list1"/>
    <dgm:cxn modelId="{536CC7DC-9898-4366-AEAF-2E1A05D9181D}" type="presParOf" srcId="{B01BC353-857C-4216-BCE1-DE8D424E5722}" destId="{EA375548-BF21-4557-8870-7628621D7446}" srcOrd="0" destOrd="0" presId="urn:microsoft.com/office/officeart/2005/8/layout/list1"/>
    <dgm:cxn modelId="{1AF04D61-A30F-4218-8925-7CBA8DFA2A5C}" type="presParOf" srcId="{EA375548-BF21-4557-8870-7628621D7446}" destId="{C39B62D4-BA38-4407-B5C4-10C2CA4D2739}" srcOrd="0" destOrd="0" presId="urn:microsoft.com/office/officeart/2005/8/layout/list1"/>
    <dgm:cxn modelId="{6D04BCD8-4D80-4CDD-8287-DB50168D6A9E}" type="presParOf" srcId="{EA375548-BF21-4557-8870-7628621D7446}" destId="{0C637C18-75F9-429B-898B-80EC52118BF4}" srcOrd="1" destOrd="0" presId="urn:microsoft.com/office/officeart/2005/8/layout/list1"/>
    <dgm:cxn modelId="{137F35B0-5ECB-45BA-90AD-E9EEBE5B5823}" type="presParOf" srcId="{B01BC353-857C-4216-BCE1-DE8D424E5722}" destId="{E01EEBA2-1C18-45C7-A540-FA5582EB542C}" srcOrd="1" destOrd="0" presId="urn:microsoft.com/office/officeart/2005/8/layout/list1"/>
    <dgm:cxn modelId="{668E1D76-FCD1-4308-BBCA-37BC3405361E}" type="presParOf" srcId="{B01BC353-857C-4216-BCE1-DE8D424E5722}" destId="{9C862CF1-C4D2-479A-A553-84DFB686FC5C}" srcOrd="2" destOrd="0" presId="urn:microsoft.com/office/officeart/2005/8/layout/list1"/>
    <dgm:cxn modelId="{03C3DCDD-AF59-43D7-8DF6-4681D9B6ACB6}" type="presParOf" srcId="{B01BC353-857C-4216-BCE1-DE8D424E5722}" destId="{C21B4826-F1B8-4646-8322-4D9DBD0EB71F}" srcOrd="3" destOrd="0" presId="urn:microsoft.com/office/officeart/2005/8/layout/list1"/>
    <dgm:cxn modelId="{B5641B93-A198-4D0B-B2D9-CAD446DC404F}" type="presParOf" srcId="{B01BC353-857C-4216-BCE1-DE8D424E5722}" destId="{C1BE6BD6-A641-4716-8DDA-883144609FBD}" srcOrd="4" destOrd="0" presId="urn:microsoft.com/office/officeart/2005/8/layout/list1"/>
    <dgm:cxn modelId="{3A53DCF3-865F-4A93-82B9-9BBFBD1CB907}" type="presParOf" srcId="{C1BE6BD6-A641-4716-8DDA-883144609FBD}" destId="{CF0C87C4-33AA-4879-A063-FE06577E7050}" srcOrd="0" destOrd="0" presId="urn:microsoft.com/office/officeart/2005/8/layout/list1"/>
    <dgm:cxn modelId="{5CEF9F90-6437-49CD-9733-980855C345FF}" type="presParOf" srcId="{C1BE6BD6-A641-4716-8DDA-883144609FBD}" destId="{73805D29-0562-4BF2-A98A-7C6F692EB133}" srcOrd="1" destOrd="0" presId="urn:microsoft.com/office/officeart/2005/8/layout/list1"/>
    <dgm:cxn modelId="{3ACB22DD-55FB-4966-A989-FCD90DB1D558}" type="presParOf" srcId="{B01BC353-857C-4216-BCE1-DE8D424E5722}" destId="{6E674AED-4D30-4E10-A9C6-A4F840831F04}" srcOrd="5" destOrd="0" presId="urn:microsoft.com/office/officeart/2005/8/layout/list1"/>
    <dgm:cxn modelId="{309AD88E-2B77-466F-94CF-9FCE4CCF4063}" type="presParOf" srcId="{B01BC353-857C-4216-BCE1-DE8D424E5722}" destId="{76B55689-9093-477C-AFAF-D6E9EC6B1054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D6DD4F-8889-47CA-BEC5-E2C9366239CA}" type="doc">
      <dgm:prSet loTypeId="urn:microsoft.com/office/officeart/2005/8/layout/list1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815DA91E-48DD-4A4D-ACE2-62C6E0B168C6}">
      <dgm:prSet/>
      <dgm:spPr/>
      <dgm:t>
        <a:bodyPr/>
        <a:lstStyle/>
        <a:p>
          <a:r>
            <a:rPr lang="en-GB"/>
            <a:t>NLP (Natural Language Processing)</a:t>
          </a:r>
          <a:endParaRPr lang="en-US"/>
        </a:p>
      </dgm:t>
    </dgm:pt>
    <dgm:pt modelId="{31D91A45-D936-4BFC-AD60-DD1644562DB3}" type="parTrans" cxnId="{6B0F7538-2A8E-4005-869C-247672481C3D}">
      <dgm:prSet/>
      <dgm:spPr/>
      <dgm:t>
        <a:bodyPr/>
        <a:lstStyle/>
        <a:p>
          <a:endParaRPr lang="en-US"/>
        </a:p>
      </dgm:t>
    </dgm:pt>
    <dgm:pt modelId="{41A4DF0E-5D86-49C0-AFD5-2AEB9A8BA644}" type="sibTrans" cxnId="{6B0F7538-2A8E-4005-869C-247672481C3D}">
      <dgm:prSet/>
      <dgm:spPr/>
      <dgm:t>
        <a:bodyPr/>
        <a:lstStyle/>
        <a:p>
          <a:endParaRPr lang="en-US"/>
        </a:p>
      </dgm:t>
    </dgm:pt>
    <dgm:pt modelId="{EC2BA318-C861-4E76-A96F-69E0DC81BAA3}">
      <dgm:prSet/>
      <dgm:spPr/>
      <dgm:t>
        <a:bodyPr/>
        <a:lstStyle/>
        <a:p>
          <a:r>
            <a:rPr lang="en-GB"/>
            <a:t>CL (Computational Linguistics)</a:t>
          </a:r>
          <a:endParaRPr lang="en-US"/>
        </a:p>
      </dgm:t>
    </dgm:pt>
    <dgm:pt modelId="{922127B9-15D3-4B13-952F-5B37F032129E}" type="parTrans" cxnId="{D5B57742-DA4E-4ADB-833D-35A0D6E0BE5B}">
      <dgm:prSet/>
      <dgm:spPr/>
      <dgm:t>
        <a:bodyPr/>
        <a:lstStyle/>
        <a:p>
          <a:endParaRPr lang="en-US"/>
        </a:p>
      </dgm:t>
    </dgm:pt>
    <dgm:pt modelId="{D46E1B78-004C-4530-9C4B-12CD92F6302A}" type="sibTrans" cxnId="{D5B57742-DA4E-4ADB-833D-35A0D6E0BE5B}">
      <dgm:prSet/>
      <dgm:spPr/>
      <dgm:t>
        <a:bodyPr/>
        <a:lstStyle/>
        <a:p>
          <a:endParaRPr lang="en-US"/>
        </a:p>
      </dgm:t>
    </dgm:pt>
    <dgm:pt modelId="{5461CBDE-B3A0-456D-9343-7BF276867A94}">
      <dgm:prSet/>
      <dgm:spPr/>
      <dgm:t>
        <a:bodyPr/>
        <a:lstStyle/>
        <a:p>
          <a:r>
            <a:rPr lang="en-GB"/>
            <a:t>IR (Information Retrieval)</a:t>
          </a:r>
          <a:endParaRPr lang="en-US"/>
        </a:p>
      </dgm:t>
    </dgm:pt>
    <dgm:pt modelId="{2E4E60C7-80E0-488F-BBD7-5285FB8BD2EA}" type="parTrans" cxnId="{F34CDB0C-2D8A-4A9F-8A3C-D9F35F5C2739}">
      <dgm:prSet/>
      <dgm:spPr/>
      <dgm:t>
        <a:bodyPr/>
        <a:lstStyle/>
        <a:p>
          <a:endParaRPr lang="en-US"/>
        </a:p>
      </dgm:t>
    </dgm:pt>
    <dgm:pt modelId="{CDC91C8A-2BF7-4119-85EB-972261E9F635}" type="sibTrans" cxnId="{F34CDB0C-2D8A-4A9F-8A3C-D9F35F5C2739}">
      <dgm:prSet/>
      <dgm:spPr/>
      <dgm:t>
        <a:bodyPr/>
        <a:lstStyle/>
        <a:p>
          <a:endParaRPr lang="en-US"/>
        </a:p>
      </dgm:t>
    </dgm:pt>
    <dgm:pt modelId="{63C251C2-AF24-46F2-962C-EA64D7A81D48}">
      <dgm:prSet/>
      <dgm:spPr/>
      <dgm:t>
        <a:bodyPr/>
        <a:lstStyle/>
        <a:p>
          <a:r>
            <a:rPr lang="en-GB"/>
            <a:t>IE (Information Extraction)</a:t>
          </a:r>
          <a:endParaRPr lang="en-US"/>
        </a:p>
      </dgm:t>
    </dgm:pt>
    <dgm:pt modelId="{276FD424-FF54-4656-8357-D3A8CAD8336E}" type="parTrans" cxnId="{73985D2D-1BCE-46F3-8610-74822346FC38}">
      <dgm:prSet/>
      <dgm:spPr/>
      <dgm:t>
        <a:bodyPr/>
        <a:lstStyle/>
        <a:p>
          <a:endParaRPr lang="en-US"/>
        </a:p>
      </dgm:t>
    </dgm:pt>
    <dgm:pt modelId="{191A9D11-3EB6-4375-A1CF-545441F577E1}" type="sibTrans" cxnId="{73985D2D-1BCE-46F3-8610-74822346FC38}">
      <dgm:prSet/>
      <dgm:spPr/>
      <dgm:t>
        <a:bodyPr/>
        <a:lstStyle/>
        <a:p>
          <a:endParaRPr lang="en-US"/>
        </a:p>
      </dgm:t>
    </dgm:pt>
    <dgm:pt modelId="{DC5FA262-EBE7-4941-B434-5FA7FBDE9BE8}">
      <dgm:prSet/>
      <dgm:spPr/>
      <dgm:t>
        <a:bodyPr/>
        <a:lstStyle/>
        <a:p>
          <a:r>
            <a:rPr lang="en-GB"/>
            <a:t>HLT (Human Language Technology)</a:t>
          </a:r>
          <a:endParaRPr lang="en-US"/>
        </a:p>
      </dgm:t>
    </dgm:pt>
    <dgm:pt modelId="{E669E365-7FC7-43AE-BF8D-EF3E49B3CCDE}" type="parTrans" cxnId="{8A97F70B-0B10-487B-AF7F-33410DC6079E}">
      <dgm:prSet/>
      <dgm:spPr/>
      <dgm:t>
        <a:bodyPr/>
        <a:lstStyle/>
        <a:p>
          <a:endParaRPr lang="en-US"/>
        </a:p>
      </dgm:t>
    </dgm:pt>
    <dgm:pt modelId="{C01AC289-E882-420F-A51F-25F6E3BA2B8A}" type="sibTrans" cxnId="{8A97F70B-0B10-487B-AF7F-33410DC6079E}">
      <dgm:prSet/>
      <dgm:spPr/>
      <dgm:t>
        <a:bodyPr/>
        <a:lstStyle/>
        <a:p>
          <a:endParaRPr lang="en-US"/>
        </a:p>
      </dgm:t>
    </dgm:pt>
    <dgm:pt modelId="{39677DFC-FEB1-4EE6-B1F1-23D7048C6BE3}">
      <dgm:prSet/>
      <dgm:spPr/>
      <dgm:t>
        <a:bodyPr/>
        <a:lstStyle/>
        <a:p>
          <a:r>
            <a:rPr lang="en-GB"/>
            <a:t>NLE (Natural Language Engineering)</a:t>
          </a:r>
          <a:endParaRPr lang="en-US"/>
        </a:p>
      </dgm:t>
    </dgm:pt>
    <dgm:pt modelId="{986B728F-8923-4E00-A859-65360478A968}" type="parTrans" cxnId="{E29C471F-5108-4E44-BFD0-50FF03FB72CF}">
      <dgm:prSet/>
      <dgm:spPr/>
      <dgm:t>
        <a:bodyPr/>
        <a:lstStyle/>
        <a:p>
          <a:endParaRPr lang="en-US"/>
        </a:p>
      </dgm:t>
    </dgm:pt>
    <dgm:pt modelId="{E22CD38D-07BB-4FEF-B441-57BE8292BC13}" type="sibTrans" cxnId="{E29C471F-5108-4E44-BFD0-50FF03FB72CF}">
      <dgm:prSet/>
      <dgm:spPr/>
      <dgm:t>
        <a:bodyPr/>
        <a:lstStyle/>
        <a:p>
          <a:endParaRPr lang="en-US"/>
        </a:p>
      </dgm:t>
    </dgm:pt>
    <dgm:pt modelId="{55567EC4-8531-4B18-8180-ED6E0E009FD8}">
      <dgm:prSet/>
      <dgm:spPr/>
      <dgm:t>
        <a:bodyPr/>
        <a:lstStyle/>
        <a:p>
          <a:r>
            <a:rPr lang="en-GB"/>
            <a:t>ML (Machine Learning)</a:t>
          </a:r>
          <a:endParaRPr lang="en-US"/>
        </a:p>
      </dgm:t>
    </dgm:pt>
    <dgm:pt modelId="{00DB3D61-00E0-41FA-A96C-254B7385BFE0}" type="parTrans" cxnId="{2AEAE284-FA52-4C0F-8C44-4629E90D0F36}">
      <dgm:prSet/>
      <dgm:spPr/>
      <dgm:t>
        <a:bodyPr/>
        <a:lstStyle/>
        <a:p>
          <a:endParaRPr lang="en-US"/>
        </a:p>
      </dgm:t>
    </dgm:pt>
    <dgm:pt modelId="{B8BA8702-9AA5-4EC2-BCE5-12687568BD82}" type="sibTrans" cxnId="{2AEAE284-FA52-4C0F-8C44-4629E90D0F36}">
      <dgm:prSet/>
      <dgm:spPr/>
      <dgm:t>
        <a:bodyPr/>
        <a:lstStyle/>
        <a:p>
          <a:endParaRPr lang="en-US"/>
        </a:p>
      </dgm:t>
    </dgm:pt>
    <dgm:pt modelId="{308B3010-F181-4054-9C60-B095B2F6F2AE}" type="pres">
      <dgm:prSet presAssocID="{D6D6DD4F-8889-47CA-BEC5-E2C9366239CA}" presName="linear" presStyleCnt="0">
        <dgm:presLayoutVars>
          <dgm:dir/>
          <dgm:animLvl val="lvl"/>
          <dgm:resizeHandles val="exact"/>
        </dgm:presLayoutVars>
      </dgm:prSet>
      <dgm:spPr/>
    </dgm:pt>
    <dgm:pt modelId="{3B28784B-B514-4994-9B33-9D30549EF0DD}" type="pres">
      <dgm:prSet presAssocID="{815DA91E-48DD-4A4D-ACE2-62C6E0B168C6}" presName="parentLin" presStyleCnt="0"/>
      <dgm:spPr/>
    </dgm:pt>
    <dgm:pt modelId="{BC9D3509-23BF-4A49-8A65-8BAAABDCCC97}" type="pres">
      <dgm:prSet presAssocID="{815DA91E-48DD-4A4D-ACE2-62C6E0B168C6}" presName="parentLeftMargin" presStyleLbl="node1" presStyleIdx="0" presStyleCnt="7"/>
      <dgm:spPr/>
    </dgm:pt>
    <dgm:pt modelId="{C92B98DB-9283-46EB-83D6-5C2974F480A0}" type="pres">
      <dgm:prSet presAssocID="{815DA91E-48DD-4A4D-ACE2-62C6E0B168C6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D883B53F-0545-445A-A200-0955E81BDA7E}" type="pres">
      <dgm:prSet presAssocID="{815DA91E-48DD-4A4D-ACE2-62C6E0B168C6}" presName="negativeSpace" presStyleCnt="0"/>
      <dgm:spPr/>
    </dgm:pt>
    <dgm:pt modelId="{6D50BEFA-1B05-43E5-A97E-14D3384B23F6}" type="pres">
      <dgm:prSet presAssocID="{815DA91E-48DD-4A4D-ACE2-62C6E0B168C6}" presName="childText" presStyleLbl="conFgAcc1" presStyleIdx="0" presStyleCnt="7">
        <dgm:presLayoutVars>
          <dgm:bulletEnabled val="1"/>
        </dgm:presLayoutVars>
      </dgm:prSet>
      <dgm:spPr/>
    </dgm:pt>
    <dgm:pt modelId="{CA643D4C-EF25-482A-BD44-E3CD218B788B}" type="pres">
      <dgm:prSet presAssocID="{41A4DF0E-5D86-49C0-AFD5-2AEB9A8BA644}" presName="spaceBetweenRectangles" presStyleCnt="0"/>
      <dgm:spPr/>
    </dgm:pt>
    <dgm:pt modelId="{09BE6735-8B17-4DED-BC9A-4D5F082923F9}" type="pres">
      <dgm:prSet presAssocID="{EC2BA318-C861-4E76-A96F-69E0DC81BAA3}" presName="parentLin" presStyleCnt="0"/>
      <dgm:spPr/>
    </dgm:pt>
    <dgm:pt modelId="{3743657E-D415-4404-B116-1B8875817B7A}" type="pres">
      <dgm:prSet presAssocID="{EC2BA318-C861-4E76-A96F-69E0DC81BAA3}" presName="parentLeftMargin" presStyleLbl="node1" presStyleIdx="0" presStyleCnt="7"/>
      <dgm:spPr/>
    </dgm:pt>
    <dgm:pt modelId="{F50BF6F7-B20B-41A0-BB77-3CC799B58B28}" type="pres">
      <dgm:prSet presAssocID="{EC2BA318-C861-4E76-A96F-69E0DC81BAA3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C82627B9-BFA9-4598-9C81-C23842593F36}" type="pres">
      <dgm:prSet presAssocID="{EC2BA318-C861-4E76-A96F-69E0DC81BAA3}" presName="negativeSpace" presStyleCnt="0"/>
      <dgm:spPr/>
    </dgm:pt>
    <dgm:pt modelId="{84B0BE55-B8F0-494F-9AB3-4BDA0F56E95F}" type="pres">
      <dgm:prSet presAssocID="{EC2BA318-C861-4E76-A96F-69E0DC81BAA3}" presName="childText" presStyleLbl="conFgAcc1" presStyleIdx="1" presStyleCnt="7">
        <dgm:presLayoutVars>
          <dgm:bulletEnabled val="1"/>
        </dgm:presLayoutVars>
      </dgm:prSet>
      <dgm:spPr/>
    </dgm:pt>
    <dgm:pt modelId="{2EBD5CB5-81B5-4A06-93B3-72906438BFB5}" type="pres">
      <dgm:prSet presAssocID="{D46E1B78-004C-4530-9C4B-12CD92F6302A}" presName="spaceBetweenRectangles" presStyleCnt="0"/>
      <dgm:spPr/>
    </dgm:pt>
    <dgm:pt modelId="{5878C2E6-F4BB-4763-BFF6-59EF8F2B4FBC}" type="pres">
      <dgm:prSet presAssocID="{5461CBDE-B3A0-456D-9343-7BF276867A94}" presName="parentLin" presStyleCnt="0"/>
      <dgm:spPr/>
    </dgm:pt>
    <dgm:pt modelId="{DBD0786C-FFE9-4EE0-A9AB-96730CF695CB}" type="pres">
      <dgm:prSet presAssocID="{5461CBDE-B3A0-456D-9343-7BF276867A94}" presName="parentLeftMargin" presStyleLbl="node1" presStyleIdx="1" presStyleCnt="7"/>
      <dgm:spPr/>
    </dgm:pt>
    <dgm:pt modelId="{8117085D-C5A0-4E9F-912A-0DD45F6237EA}" type="pres">
      <dgm:prSet presAssocID="{5461CBDE-B3A0-456D-9343-7BF276867A94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B8F8A266-1971-4ADC-939C-7EE10BEA66D5}" type="pres">
      <dgm:prSet presAssocID="{5461CBDE-B3A0-456D-9343-7BF276867A94}" presName="negativeSpace" presStyleCnt="0"/>
      <dgm:spPr/>
    </dgm:pt>
    <dgm:pt modelId="{678C4E67-E981-4223-9B4D-1701F561D22E}" type="pres">
      <dgm:prSet presAssocID="{5461CBDE-B3A0-456D-9343-7BF276867A94}" presName="childText" presStyleLbl="conFgAcc1" presStyleIdx="2" presStyleCnt="7">
        <dgm:presLayoutVars>
          <dgm:bulletEnabled val="1"/>
        </dgm:presLayoutVars>
      </dgm:prSet>
      <dgm:spPr/>
    </dgm:pt>
    <dgm:pt modelId="{BBD5A230-465F-45A5-97AC-CF740D667B36}" type="pres">
      <dgm:prSet presAssocID="{CDC91C8A-2BF7-4119-85EB-972261E9F635}" presName="spaceBetweenRectangles" presStyleCnt="0"/>
      <dgm:spPr/>
    </dgm:pt>
    <dgm:pt modelId="{484FD952-2533-4803-8743-03EF2E34C410}" type="pres">
      <dgm:prSet presAssocID="{63C251C2-AF24-46F2-962C-EA64D7A81D48}" presName="parentLin" presStyleCnt="0"/>
      <dgm:spPr/>
    </dgm:pt>
    <dgm:pt modelId="{E360AE79-9E81-4B64-9EA9-2384077CECB3}" type="pres">
      <dgm:prSet presAssocID="{63C251C2-AF24-46F2-962C-EA64D7A81D48}" presName="parentLeftMargin" presStyleLbl="node1" presStyleIdx="2" presStyleCnt="7"/>
      <dgm:spPr/>
    </dgm:pt>
    <dgm:pt modelId="{C6384E2C-5E52-4709-A253-F84D2101CCF5}" type="pres">
      <dgm:prSet presAssocID="{63C251C2-AF24-46F2-962C-EA64D7A81D48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C98AA17D-1F6B-4690-A4E9-89D91BA12AC9}" type="pres">
      <dgm:prSet presAssocID="{63C251C2-AF24-46F2-962C-EA64D7A81D48}" presName="negativeSpace" presStyleCnt="0"/>
      <dgm:spPr/>
    </dgm:pt>
    <dgm:pt modelId="{DC270A3E-8080-4116-9BC6-3D0552CD4227}" type="pres">
      <dgm:prSet presAssocID="{63C251C2-AF24-46F2-962C-EA64D7A81D48}" presName="childText" presStyleLbl="conFgAcc1" presStyleIdx="3" presStyleCnt="7">
        <dgm:presLayoutVars>
          <dgm:bulletEnabled val="1"/>
        </dgm:presLayoutVars>
      </dgm:prSet>
      <dgm:spPr/>
    </dgm:pt>
    <dgm:pt modelId="{354BC0D7-CA19-487D-90BD-292E3C2A9B48}" type="pres">
      <dgm:prSet presAssocID="{191A9D11-3EB6-4375-A1CF-545441F577E1}" presName="spaceBetweenRectangles" presStyleCnt="0"/>
      <dgm:spPr/>
    </dgm:pt>
    <dgm:pt modelId="{9A507F26-EAFA-400A-B055-62A51090702D}" type="pres">
      <dgm:prSet presAssocID="{DC5FA262-EBE7-4941-B434-5FA7FBDE9BE8}" presName="parentLin" presStyleCnt="0"/>
      <dgm:spPr/>
    </dgm:pt>
    <dgm:pt modelId="{3B26660B-2C7C-4834-A212-EF027D1049DC}" type="pres">
      <dgm:prSet presAssocID="{DC5FA262-EBE7-4941-B434-5FA7FBDE9BE8}" presName="parentLeftMargin" presStyleLbl="node1" presStyleIdx="3" presStyleCnt="7"/>
      <dgm:spPr/>
    </dgm:pt>
    <dgm:pt modelId="{15AE4AFC-32DF-42D7-AB1C-B5589A909A7A}" type="pres">
      <dgm:prSet presAssocID="{DC5FA262-EBE7-4941-B434-5FA7FBDE9BE8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0CD316F1-709A-4F3C-8F89-E8B2DB75D361}" type="pres">
      <dgm:prSet presAssocID="{DC5FA262-EBE7-4941-B434-5FA7FBDE9BE8}" presName="negativeSpace" presStyleCnt="0"/>
      <dgm:spPr/>
    </dgm:pt>
    <dgm:pt modelId="{C23FB727-2EBD-43C0-ABDC-46B2EF21B9D0}" type="pres">
      <dgm:prSet presAssocID="{DC5FA262-EBE7-4941-B434-5FA7FBDE9BE8}" presName="childText" presStyleLbl="conFgAcc1" presStyleIdx="4" presStyleCnt="7">
        <dgm:presLayoutVars>
          <dgm:bulletEnabled val="1"/>
        </dgm:presLayoutVars>
      </dgm:prSet>
      <dgm:spPr/>
    </dgm:pt>
    <dgm:pt modelId="{05517F25-990C-4B9E-8DC3-028A478A51DF}" type="pres">
      <dgm:prSet presAssocID="{C01AC289-E882-420F-A51F-25F6E3BA2B8A}" presName="spaceBetweenRectangles" presStyleCnt="0"/>
      <dgm:spPr/>
    </dgm:pt>
    <dgm:pt modelId="{DC1C11A4-D21C-49AB-87C5-34B2CB813160}" type="pres">
      <dgm:prSet presAssocID="{39677DFC-FEB1-4EE6-B1F1-23D7048C6BE3}" presName="parentLin" presStyleCnt="0"/>
      <dgm:spPr/>
    </dgm:pt>
    <dgm:pt modelId="{6A1AC190-597D-4F97-9C25-A6F4EF0DF41C}" type="pres">
      <dgm:prSet presAssocID="{39677DFC-FEB1-4EE6-B1F1-23D7048C6BE3}" presName="parentLeftMargin" presStyleLbl="node1" presStyleIdx="4" presStyleCnt="7"/>
      <dgm:spPr/>
    </dgm:pt>
    <dgm:pt modelId="{0D330279-1D89-4D35-9197-97BFAD8ED701}" type="pres">
      <dgm:prSet presAssocID="{39677DFC-FEB1-4EE6-B1F1-23D7048C6BE3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B9C5E27C-A8A9-4C99-BC79-E8AA0CF7B661}" type="pres">
      <dgm:prSet presAssocID="{39677DFC-FEB1-4EE6-B1F1-23D7048C6BE3}" presName="negativeSpace" presStyleCnt="0"/>
      <dgm:spPr/>
    </dgm:pt>
    <dgm:pt modelId="{307AF3C1-51BB-4956-8F25-176819B43A1F}" type="pres">
      <dgm:prSet presAssocID="{39677DFC-FEB1-4EE6-B1F1-23D7048C6BE3}" presName="childText" presStyleLbl="conFgAcc1" presStyleIdx="5" presStyleCnt="7">
        <dgm:presLayoutVars>
          <dgm:bulletEnabled val="1"/>
        </dgm:presLayoutVars>
      </dgm:prSet>
      <dgm:spPr/>
    </dgm:pt>
    <dgm:pt modelId="{EDEC6425-7CA7-4B8B-B6FB-0B499DDF8550}" type="pres">
      <dgm:prSet presAssocID="{E22CD38D-07BB-4FEF-B441-57BE8292BC13}" presName="spaceBetweenRectangles" presStyleCnt="0"/>
      <dgm:spPr/>
    </dgm:pt>
    <dgm:pt modelId="{A3DA9E6F-C80F-4F74-B2D0-D3276FF2347D}" type="pres">
      <dgm:prSet presAssocID="{55567EC4-8531-4B18-8180-ED6E0E009FD8}" presName="parentLin" presStyleCnt="0"/>
      <dgm:spPr/>
    </dgm:pt>
    <dgm:pt modelId="{0022F0C6-FC8F-4B6D-8C84-BA0B65895959}" type="pres">
      <dgm:prSet presAssocID="{55567EC4-8531-4B18-8180-ED6E0E009FD8}" presName="parentLeftMargin" presStyleLbl="node1" presStyleIdx="5" presStyleCnt="7"/>
      <dgm:spPr/>
    </dgm:pt>
    <dgm:pt modelId="{328A04A3-72FE-4F9D-A7B7-6BF259916B09}" type="pres">
      <dgm:prSet presAssocID="{55567EC4-8531-4B18-8180-ED6E0E009FD8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D9B2625-C16E-482A-B0C2-7A7579EBAA2D}" type="pres">
      <dgm:prSet presAssocID="{55567EC4-8531-4B18-8180-ED6E0E009FD8}" presName="negativeSpace" presStyleCnt="0"/>
      <dgm:spPr/>
    </dgm:pt>
    <dgm:pt modelId="{194AB5BC-29A5-4D0F-BF28-BAD3BEB35CED}" type="pres">
      <dgm:prSet presAssocID="{55567EC4-8531-4B18-8180-ED6E0E009FD8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8A97F70B-0B10-487B-AF7F-33410DC6079E}" srcId="{D6D6DD4F-8889-47CA-BEC5-E2C9366239CA}" destId="{DC5FA262-EBE7-4941-B434-5FA7FBDE9BE8}" srcOrd="4" destOrd="0" parTransId="{E669E365-7FC7-43AE-BF8D-EF3E49B3CCDE}" sibTransId="{C01AC289-E882-420F-A51F-25F6E3BA2B8A}"/>
    <dgm:cxn modelId="{F34CDB0C-2D8A-4A9F-8A3C-D9F35F5C2739}" srcId="{D6D6DD4F-8889-47CA-BEC5-E2C9366239CA}" destId="{5461CBDE-B3A0-456D-9343-7BF276867A94}" srcOrd="2" destOrd="0" parTransId="{2E4E60C7-80E0-488F-BBD7-5285FB8BD2EA}" sibTransId="{CDC91C8A-2BF7-4119-85EB-972261E9F635}"/>
    <dgm:cxn modelId="{1E4CEB0F-E268-4CED-979C-8C64B5B24CA2}" type="presOf" srcId="{815DA91E-48DD-4A4D-ACE2-62C6E0B168C6}" destId="{C92B98DB-9283-46EB-83D6-5C2974F480A0}" srcOrd="1" destOrd="0" presId="urn:microsoft.com/office/officeart/2005/8/layout/list1"/>
    <dgm:cxn modelId="{F8DDF91D-B351-40D5-AECB-79E65A3BD5D5}" type="presOf" srcId="{63C251C2-AF24-46F2-962C-EA64D7A81D48}" destId="{E360AE79-9E81-4B64-9EA9-2384077CECB3}" srcOrd="0" destOrd="0" presId="urn:microsoft.com/office/officeart/2005/8/layout/list1"/>
    <dgm:cxn modelId="{E29C471F-5108-4E44-BFD0-50FF03FB72CF}" srcId="{D6D6DD4F-8889-47CA-BEC5-E2C9366239CA}" destId="{39677DFC-FEB1-4EE6-B1F1-23D7048C6BE3}" srcOrd="5" destOrd="0" parTransId="{986B728F-8923-4E00-A859-65360478A968}" sibTransId="{E22CD38D-07BB-4FEF-B441-57BE8292BC13}"/>
    <dgm:cxn modelId="{D8EB492B-C43A-4939-BBC9-00842F026425}" type="presOf" srcId="{5461CBDE-B3A0-456D-9343-7BF276867A94}" destId="{DBD0786C-FFE9-4EE0-A9AB-96730CF695CB}" srcOrd="0" destOrd="0" presId="urn:microsoft.com/office/officeart/2005/8/layout/list1"/>
    <dgm:cxn modelId="{73985D2D-1BCE-46F3-8610-74822346FC38}" srcId="{D6D6DD4F-8889-47CA-BEC5-E2C9366239CA}" destId="{63C251C2-AF24-46F2-962C-EA64D7A81D48}" srcOrd="3" destOrd="0" parTransId="{276FD424-FF54-4656-8357-D3A8CAD8336E}" sibTransId="{191A9D11-3EB6-4375-A1CF-545441F577E1}"/>
    <dgm:cxn modelId="{6B0F7538-2A8E-4005-869C-247672481C3D}" srcId="{D6D6DD4F-8889-47CA-BEC5-E2C9366239CA}" destId="{815DA91E-48DD-4A4D-ACE2-62C6E0B168C6}" srcOrd="0" destOrd="0" parTransId="{31D91A45-D936-4BFC-AD60-DD1644562DB3}" sibTransId="{41A4DF0E-5D86-49C0-AFD5-2AEB9A8BA644}"/>
    <dgm:cxn modelId="{D5B57742-DA4E-4ADB-833D-35A0D6E0BE5B}" srcId="{D6D6DD4F-8889-47CA-BEC5-E2C9366239CA}" destId="{EC2BA318-C861-4E76-A96F-69E0DC81BAA3}" srcOrd="1" destOrd="0" parTransId="{922127B9-15D3-4B13-952F-5B37F032129E}" sibTransId="{D46E1B78-004C-4530-9C4B-12CD92F6302A}"/>
    <dgm:cxn modelId="{2D93EB68-4694-4FA9-80C4-2616AA7D7AD8}" type="presOf" srcId="{DC5FA262-EBE7-4941-B434-5FA7FBDE9BE8}" destId="{15AE4AFC-32DF-42D7-AB1C-B5589A909A7A}" srcOrd="1" destOrd="0" presId="urn:microsoft.com/office/officeart/2005/8/layout/list1"/>
    <dgm:cxn modelId="{06A9B54B-C6BF-4A1A-8178-A7CCBF413E95}" type="presOf" srcId="{39677DFC-FEB1-4EE6-B1F1-23D7048C6BE3}" destId="{6A1AC190-597D-4F97-9C25-A6F4EF0DF41C}" srcOrd="0" destOrd="0" presId="urn:microsoft.com/office/officeart/2005/8/layout/list1"/>
    <dgm:cxn modelId="{908C756C-DBB1-4A16-83D9-47C2BD892020}" type="presOf" srcId="{55567EC4-8531-4B18-8180-ED6E0E009FD8}" destId="{328A04A3-72FE-4F9D-A7B7-6BF259916B09}" srcOrd="1" destOrd="0" presId="urn:microsoft.com/office/officeart/2005/8/layout/list1"/>
    <dgm:cxn modelId="{3E242656-C044-4613-9DAE-A220E6C84CCE}" type="presOf" srcId="{EC2BA318-C861-4E76-A96F-69E0DC81BAA3}" destId="{F50BF6F7-B20B-41A0-BB77-3CC799B58B28}" srcOrd="1" destOrd="0" presId="urn:microsoft.com/office/officeart/2005/8/layout/list1"/>
    <dgm:cxn modelId="{8E457A82-578E-456B-A8E5-61A9B47D6D83}" type="presOf" srcId="{55567EC4-8531-4B18-8180-ED6E0E009FD8}" destId="{0022F0C6-FC8F-4B6D-8C84-BA0B65895959}" srcOrd="0" destOrd="0" presId="urn:microsoft.com/office/officeart/2005/8/layout/list1"/>
    <dgm:cxn modelId="{6FE5B584-09D6-4A41-9BAE-85DBCBC9C5C5}" type="presOf" srcId="{63C251C2-AF24-46F2-962C-EA64D7A81D48}" destId="{C6384E2C-5E52-4709-A253-F84D2101CCF5}" srcOrd="1" destOrd="0" presId="urn:microsoft.com/office/officeart/2005/8/layout/list1"/>
    <dgm:cxn modelId="{2AEAE284-FA52-4C0F-8C44-4629E90D0F36}" srcId="{D6D6DD4F-8889-47CA-BEC5-E2C9366239CA}" destId="{55567EC4-8531-4B18-8180-ED6E0E009FD8}" srcOrd="6" destOrd="0" parTransId="{00DB3D61-00E0-41FA-A96C-254B7385BFE0}" sibTransId="{B8BA8702-9AA5-4EC2-BCE5-12687568BD82}"/>
    <dgm:cxn modelId="{A5BD2495-D8CB-40DE-9B4D-25396D6AE2DD}" type="presOf" srcId="{5461CBDE-B3A0-456D-9343-7BF276867A94}" destId="{8117085D-C5A0-4E9F-912A-0DD45F6237EA}" srcOrd="1" destOrd="0" presId="urn:microsoft.com/office/officeart/2005/8/layout/list1"/>
    <dgm:cxn modelId="{C2FB0A99-DF1B-43FF-86C7-ECA4FCE20BFB}" type="presOf" srcId="{DC5FA262-EBE7-4941-B434-5FA7FBDE9BE8}" destId="{3B26660B-2C7C-4834-A212-EF027D1049DC}" srcOrd="0" destOrd="0" presId="urn:microsoft.com/office/officeart/2005/8/layout/list1"/>
    <dgm:cxn modelId="{F99F40AE-D504-4263-B565-0D1BA4A3AA22}" type="presOf" srcId="{EC2BA318-C861-4E76-A96F-69E0DC81BAA3}" destId="{3743657E-D415-4404-B116-1B8875817B7A}" srcOrd="0" destOrd="0" presId="urn:microsoft.com/office/officeart/2005/8/layout/list1"/>
    <dgm:cxn modelId="{D8BF91B6-1710-4E3C-8F23-066F88780C6F}" type="presOf" srcId="{D6D6DD4F-8889-47CA-BEC5-E2C9366239CA}" destId="{308B3010-F181-4054-9C60-B095B2F6F2AE}" srcOrd="0" destOrd="0" presId="urn:microsoft.com/office/officeart/2005/8/layout/list1"/>
    <dgm:cxn modelId="{D09CDFBE-AADA-4C34-A089-A720B383BBA8}" type="presOf" srcId="{39677DFC-FEB1-4EE6-B1F1-23D7048C6BE3}" destId="{0D330279-1D89-4D35-9197-97BFAD8ED701}" srcOrd="1" destOrd="0" presId="urn:microsoft.com/office/officeart/2005/8/layout/list1"/>
    <dgm:cxn modelId="{1FB66EF3-875E-462F-BD2A-6AE45DC110AF}" type="presOf" srcId="{815DA91E-48DD-4A4D-ACE2-62C6E0B168C6}" destId="{BC9D3509-23BF-4A49-8A65-8BAAABDCCC97}" srcOrd="0" destOrd="0" presId="urn:microsoft.com/office/officeart/2005/8/layout/list1"/>
    <dgm:cxn modelId="{597CC338-C056-4CF5-9481-53DBD5492013}" type="presParOf" srcId="{308B3010-F181-4054-9C60-B095B2F6F2AE}" destId="{3B28784B-B514-4994-9B33-9D30549EF0DD}" srcOrd="0" destOrd="0" presId="urn:microsoft.com/office/officeart/2005/8/layout/list1"/>
    <dgm:cxn modelId="{47EBFF7F-3128-4CCE-8F50-71D40B03037F}" type="presParOf" srcId="{3B28784B-B514-4994-9B33-9D30549EF0DD}" destId="{BC9D3509-23BF-4A49-8A65-8BAAABDCCC97}" srcOrd="0" destOrd="0" presId="urn:microsoft.com/office/officeart/2005/8/layout/list1"/>
    <dgm:cxn modelId="{4CFC8611-60D5-4328-BE2F-30799062E278}" type="presParOf" srcId="{3B28784B-B514-4994-9B33-9D30549EF0DD}" destId="{C92B98DB-9283-46EB-83D6-5C2974F480A0}" srcOrd="1" destOrd="0" presId="urn:microsoft.com/office/officeart/2005/8/layout/list1"/>
    <dgm:cxn modelId="{475E5FCA-4724-4E17-8D69-8A07C2A96390}" type="presParOf" srcId="{308B3010-F181-4054-9C60-B095B2F6F2AE}" destId="{D883B53F-0545-445A-A200-0955E81BDA7E}" srcOrd="1" destOrd="0" presId="urn:microsoft.com/office/officeart/2005/8/layout/list1"/>
    <dgm:cxn modelId="{75E91F18-6920-4F50-BED6-3EE835E542E4}" type="presParOf" srcId="{308B3010-F181-4054-9C60-B095B2F6F2AE}" destId="{6D50BEFA-1B05-43E5-A97E-14D3384B23F6}" srcOrd="2" destOrd="0" presId="urn:microsoft.com/office/officeart/2005/8/layout/list1"/>
    <dgm:cxn modelId="{E4062319-09AB-4015-AB83-12873DD6B243}" type="presParOf" srcId="{308B3010-F181-4054-9C60-B095B2F6F2AE}" destId="{CA643D4C-EF25-482A-BD44-E3CD218B788B}" srcOrd="3" destOrd="0" presId="urn:microsoft.com/office/officeart/2005/8/layout/list1"/>
    <dgm:cxn modelId="{5AE03B73-F3FB-4C8A-95C8-68710AC529AE}" type="presParOf" srcId="{308B3010-F181-4054-9C60-B095B2F6F2AE}" destId="{09BE6735-8B17-4DED-BC9A-4D5F082923F9}" srcOrd="4" destOrd="0" presId="urn:microsoft.com/office/officeart/2005/8/layout/list1"/>
    <dgm:cxn modelId="{9BB5AE94-DD9B-4B7A-BC95-AB242D8859DB}" type="presParOf" srcId="{09BE6735-8B17-4DED-BC9A-4D5F082923F9}" destId="{3743657E-D415-4404-B116-1B8875817B7A}" srcOrd="0" destOrd="0" presId="urn:microsoft.com/office/officeart/2005/8/layout/list1"/>
    <dgm:cxn modelId="{6EBAADDB-F329-46BA-9D37-E5395D61B1FD}" type="presParOf" srcId="{09BE6735-8B17-4DED-BC9A-4D5F082923F9}" destId="{F50BF6F7-B20B-41A0-BB77-3CC799B58B28}" srcOrd="1" destOrd="0" presId="urn:microsoft.com/office/officeart/2005/8/layout/list1"/>
    <dgm:cxn modelId="{3A2A98D1-DF89-4211-90F5-FA3E63C9993E}" type="presParOf" srcId="{308B3010-F181-4054-9C60-B095B2F6F2AE}" destId="{C82627B9-BFA9-4598-9C81-C23842593F36}" srcOrd="5" destOrd="0" presId="urn:microsoft.com/office/officeart/2005/8/layout/list1"/>
    <dgm:cxn modelId="{B9A6E8E9-67A6-4BA7-81B0-406F50C545E3}" type="presParOf" srcId="{308B3010-F181-4054-9C60-B095B2F6F2AE}" destId="{84B0BE55-B8F0-494F-9AB3-4BDA0F56E95F}" srcOrd="6" destOrd="0" presId="urn:microsoft.com/office/officeart/2005/8/layout/list1"/>
    <dgm:cxn modelId="{920CDEC3-93E9-47E8-AD03-15F6CFFFD828}" type="presParOf" srcId="{308B3010-F181-4054-9C60-B095B2F6F2AE}" destId="{2EBD5CB5-81B5-4A06-93B3-72906438BFB5}" srcOrd="7" destOrd="0" presId="urn:microsoft.com/office/officeart/2005/8/layout/list1"/>
    <dgm:cxn modelId="{7929A991-9B4D-442B-8A5D-4C5E70EAFD03}" type="presParOf" srcId="{308B3010-F181-4054-9C60-B095B2F6F2AE}" destId="{5878C2E6-F4BB-4763-BFF6-59EF8F2B4FBC}" srcOrd="8" destOrd="0" presId="urn:microsoft.com/office/officeart/2005/8/layout/list1"/>
    <dgm:cxn modelId="{3C0F2FEB-2D8A-41D4-8381-6E0D50D875F8}" type="presParOf" srcId="{5878C2E6-F4BB-4763-BFF6-59EF8F2B4FBC}" destId="{DBD0786C-FFE9-4EE0-A9AB-96730CF695CB}" srcOrd="0" destOrd="0" presId="urn:microsoft.com/office/officeart/2005/8/layout/list1"/>
    <dgm:cxn modelId="{25FAE3F6-D6CB-4E69-AA70-AB48BD9BD726}" type="presParOf" srcId="{5878C2E6-F4BB-4763-BFF6-59EF8F2B4FBC}" destId="{8117085D-C5A0-4E9F-912A-0DD45F6237EA}" srcOrd="1" destOrd="0" presId="urn:microsoft.com/office/officeart/2005/8/layout/list1"/>
    <dgm:cxn modelId="{FD6C7E65-C0A9-4563-B2ED-B21490E297CC}" type="presParOf" srcId="{308B3010-F181-4054-9C60-B095B2F6F2AE}" destId="{B8F8A266-1971-4ADC-939C-7EE10BEA66D5}" srcOrd="9" destOrd="0" presId="urn:microsoft.com/office/officeart/2005/8/layout/list1"/>
    <dgm:cxn modelId="{3EDA2113-3B1B-4B82-A078-DA33F80A7E67}" type="presParOf" srcId="{308B3010-F181-4054-9C60-B095B2F6F2AE}" destId="{678C4E67-E981-4223-9B4D-1701F561D22E}" srcOrd="10" destOrd="0" presId="urn:microsoft.com/office/officeart/2005/8/layout/list1"/>
    <dgm:cxn modelId="{1DEF2EEC-C26E-4CBB-BA83-BC9834A57D50}" type="presParOf" srcId="{308B3010-F181-4054-9C60-B095B2F6F2AE}" destId="{BBD5A230-465F-45A5-97AC-CF740D667B36}" srcOrd="11" destOrd="0" presId="urn:microsoft.com/office/officeart/2005/8/layout/list1"/>
    <dgm:cxn modelId="{424E14B8-36D6-447A-8651-912A19321D0C}" type="presParOf" srcId="{308B3010-F181-4054-9C60-B095B2F6F2AE}" destId="{484FD952-2533-4803-8743-03EF2E34C410}" srcOrd="12" destOrd="0" presId="urn:microsoft.com/office/officeart/2005/8/layout/list1"/>
    <dgm:cxn modelId="{F8B89716-35C9-4FA9-BE05-EEDCEC15F6F6}" type="presParOf" srcId="{484FD952-2533-4803-8743-03EF2E34C410}" destId="{E360AE79-9E81-4B64-9EA9-2384077CECB3}" srcOrd="0" destOrd="0" presId="urn:microsoft.com/office/officeart/2005/8/layout/list1"/>
    <dgm:cxn modelId="{91F43C5F-0DA8-4922-BBA4-FE7330D9011D}" type="presParOf" srcId="{484FD952-2533-4803-8743-03EF2E34C410}" destId="{C6384E2C-5E52-4709-A253-F84D2101CCF5}" srcOrd="1" destOrd="0" presId="urn:microsoft.com/office/officeart/2005/8/layout/list1"/>
    <dgm:cxn modelId="{D7703499-538F-43E2-8BB8-478A01B807E7}" type="presParOf" srcId="{308B3010-F181-4054-9C60-B095B2F6F2AE}" destId="{C98AA17D-1F6B-4690-A4E9-89D91BA12AC9}" srcOrd="13" destOrd="0" presId="urn:microsoft.com/office/officeart/2005/8/layout/list1"/>
    <dgm:cxn modelId="{16F0F056-175E-47BA-8853-33C4C893F631}" type="presParOf" srcId="{308B3010-F181-4054-9C60-B095B2F6F2AE}" destId="{DC270A3E-8080-4116-9BC6-3D0552CD4227}" srcOrd="14" destOrd="0" presId="urn:microsoft.com/office/officeart/2005/8/layout/list1"/>
    <dgm:cxn modelId="{59C3770C-7FF7-4EA2-953C-19BAE1638ED3}" type="presParOf" srcId="{308B3010-F181-4054-9C60-B095B2F6F2AE}" destId="{354BC0D7-CA19-487D-90BD-292E3C2A9B48}" srcOrd="15" destOrd="0" presId="urn:microsoft.com/office/officeart/2005/8/layout/list1"/>
    <dgm:cxn modelId="{513B60E7-5DDB-4850-9653-A7B4AA0E1BF6}" type="presParOf" srcId="{308B3010-F181-4054-9C60-B095B2F6F2AE}" destId="{9A507F26-EAFA-400A-B055-62A51090702D}" srcOrd="16" destOrd="0" presId="urn:microsoft.com/office/officeart/2005/8/layout/list1"/>
    <dgm:cxn modelId="{9D268ED4-2590-44B2-A235-CE8A3C96342F}" type="presParOf" srcId="{9A507F26-EAFA-400A-B055-62A51090702D}" destId="{3B26660B-2C7C-4834-A212-EF027D1049DC}" srcOrd="0" destOrd="0" presId="urn:microsoft.com/office/officeart/2005/8/layout/list1"/>
    <dgm:cxn modelId="{CD4C831B-73C5-4B41-98BA-86B21FE9E591}" type="presParOf" srcId="{9A507F26-EAFA-400A-B055-62A51090702D}" destId="{15AE4AFC-32DF-42D7-AB1C-B5589A909A7A}" srcOrd="1" destOrd="0" presId="urn:microsoft.com/office/officeart/2005/8/layout/list1"/>
    <dgm:cxn modelId="{FBE2E3E5-E4BD-4582-A04B-A832C291A2A2}" type="presParOf" srcId="{308B3010-F181-4054-9C60-B095B2F6F2AE}" destId="{0CD316F1-709A-4F3C-8F89-E8B2DB75D361}" srcOrd="17" destOrd="0" presId="urn:microsoft.com/office/officeart/2005/8/layout/list1"/>
    <dgm:cxn modelId="{C5452DE1-ABB8-482D-ACDF-B8B7CC11F208}" type="presParOf" srcId="{308B3010-F181-4054-9C60-B095B2F6F2AE}" destId="{C23FB727-2EBD-43C0-ABDC-46B2EF21B9D0}" srcOrd="18" destOrd="0" presId="urn:microsoft.com/office/officeart/2005/8/layout/list1"/>
    <dgm:cxn modelId="{8D113033-1767-4920-91B7-EB69F432FD44}" type="presParOf" srcId="{308B3010-F181-4054-9C60-B095B2F6F2AE}" destId="{05517F25-990C-4B9E-8DC3-028A478A51DF}" srcOrd="19" destOrd="0" presId="urn:microsoft.com/office/officeart/2005/8/layout/list1"/>
    <dgm:cxn modelId="{5E442959-5AC3-4914-9271-2F8A080F836B}" type="presParOf" srcId="{308B3010-F181-4054-9C60-B095B2F6F2AE}" destId="{DC1C11A4-D21C-49AB-87C5-34B2CB813160}" srcOrd="20" destOrd="0" presId="urn:microsoft.com/office/officeart/2005/8/layout/list1"/>
    <dgm:cxn modelId="{3111BC6D-5660-4D74-BFEB-29D0CFD4B185}" type="presParOf" srcId="{DC1C11A4-D21C-49AB-87C5-34B2CB813160}" destId="{6A1AC190-597D-4F97-9C25-A6F4EF0DF41C}" srcOrd="0" destOrd="0" presId="urn:microsoft.com/office/officeart/2005/8/layout/list1"/>
    <dgm:cxn modelId="{607371EC-2088-48C8-B072-306D240088C1}" type="presParOf" srcId="{DC1C11A4-D21C-49AB-87C5-34B2CB813160}" destId="{0D330279-1D89-4D35-9197-97BFAD8ED701}" srcOrd="1" destOrd="0" presId="urn:microsoft.com/office/officeart/2005/8/layout/list1"/>
    <dgm:cxn modelId="{42D77C20-64FA-49FB-8E82-9CA99DC9E922}" type="presParOf" srcId="{308B3010-F181-4054-9C60-B095B2F6F2AE}" destId="{B9C5E27C-A8A9-4C99-BC79-E8AA0CF7B661}" srcOrd="21" destOrd="0" presId="urn:microsoft.com/office/officeart/2005/8/layout/list1"/>
    <dgm:cxn modelId="{BC973939-FED9-4C2C-842F-DB2A9E2C754A}" type="presParOf" srcId="{308B3010-F181-4054-9C60-B095B2F6F2AE}" destId="{307AF3C1-51BB-4956-8F25-176819B43A1F}" srcOrd="22" destOrd="0" presId="urn:microsoft.com/office/officeart/2005/8/layout/list1"/>
    <dgm:cxn modelId="{C73A4A75-253C-4109-BED0-283F6285D613}" type="presParOf" srcId="{308B3010-F181-4054-9C60-B095B2F6F2AE}" destId="{EDEC6425-7CA7-4B8B-B6FB-0B499DDF8550}" srcOrd="23" destOrd="0" presId="urn:microsoft.com/office/officeart/2005/8/layout/list1"/>
    <dgm:cxn modelId="{4643F115-9A44-4E51-B213-52663AAA81BF}" type="presParOf" srcId="{308B3010-F181-4054-9C60-B095B2F6F2AE}" destId="{A3DA9E6F-C80F-4F74-B2D0-D3276FF2347D}" srcOrd="24" destOrd="0" presId="urn:microsoft.com/office/officeart/2005/8/layout/list1"/>
    <dgm:cxn modelId="{121460E8-B1AE-4DA1-8BE2-2E4DFADCB2C7}" type="presParOf" srcId="{A3DA9E6F-C80F-4F74-B2D0-D3276FF2347D}" destId="{0022F0C6-FC8F-4B6D-8C84-BA0B65895959}" srcOrd="0" destOrd="0" presId="urn:microsoft.com/office/officeart/2005/8/layout/list1"/>
    <dgm:cxn modelId="{3B646D90-5581-4730-B807-4C2326B3CBA9}" type="presParOf" srcId="{A3DA9E6F-C80F-4F74-B2D0-D3276FF2347D}" destId="{328A04A3-72FE-4F9D-A7B7-6BF259916B09}" srcOrd="1" destOrd="0" presId="urn:microsoft.com/office/officeart/2005/8/layout/list1"/>
    <dgm:cxn modelId="{8CEC3987-E3F6-4773-AF3B-5437BC6475A0}" type="presParOf" srcId="{308B3010-F181-4054-9C60-B095B2F6F2AE}" destId="{5D9B2625-C16E-482A-B0C2-7A7579EBAA2D}" srcOrd="25" destOrd="0" presId="urn:microsoft.com/office/officeart/2005/8/layout/list1"/>
    <dgm:cxn modelId="{B81449D3-9C65-4513-AB18-ACC93FDB75D3}" type="presParOf" srcId="{308B3010-F181-4054-9C60-B095B2F6F2AE}" destId="{194AB5BC-29A5-4D0F-BF28-BAD3BEB35CED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C1C7894-705B-445D-9DBD-DA0712EABE5A}" type="doc">
      <dgm:prSet loTypeId="urn:microsoft.com/office/officeart/2005/8/layout/cycle8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BFAC4FD-7A87-46F2-9B9A-01E5C2B7EF5D}">
      <dgm:prSet custT="1"/>
      <dgm:spPr/>
      <dgm:t>
        <a:bodyPr/>
        <a:lstStyle/>
        <a:p>
          <a:r>
            <a:rPr lang="en-US" sz="1200" dirty="0"/>
            <a:t>Text Categorization</a:t>
          </a:r>
        </a:p>
      </dgm:t>
    </dgm:pt>
    <dgm:pt modelId="{0F3C96A3-AD5D-4279-AEF4-068C78DD84A4}" type="parTrans" cxnId="{AA8E1352-65C6-42FB-9994-6CCF554E3380}">
      <dgm:prSet/>
      <dgm:spPr/>
      <dgm:t>
        <a:bodyPr/>
        <a:lstStyle/>
        <a:p>
          <a:endParaRPr lang="en-US"/>
        </a:p>
      </dgm:t>
    </dgm:pt>
    <dgm:pt modelId="{1CD9C294-D091-442E-93D7-3AD96CA29E35}" type="sibTrans" cxnId="{AA8E1352-65C6-42FB-9994-6CCF554E3380}">
      <dgm:prSet/>
      <dgm:spPr/>
      <dgm:t>
        <a:bodyPr/>
        <a:lstStyle/>
        <a:p>
          <a:endParaRPr lang="en-US"/>
        </a:p>
      </dgm:t>
    </dgm:pt>
    <dgm:pt modelId="{D3B84E15-4F64-4AD6-B429-A18DB94DAF45}">
      <dgm:prSet custT="1"/>
      <dgm:spPr/>
      <dgm:t>
        <a:bodyPr/>
        <a:lstStyle/>
        <a:p>
          <a:r>
            <a:rPr lang="en-US" sz="900" dirty="0"/>
            <a:t>Classify documents by topics, language, author, spam filtering, information retrieval (relevant, not relevant), </a:t>
          </a:r>
          <a:r>
            <a:rPr lang="en-GB" sz="900" dirty="0"/>
            <a:t>sentiment classification (positive, negative)</a:t>
          </a:r>
          <a:endParaRPr lang="en-US" sz="900" dirty="0"/>
        </a:p>
      </dgm:t>
    </dgm:pt>
    <dgm:pt modelId="{29BADF74-0A74-4CD6-860F-7B113A6DB712}" type="parTrans" cxnId="{8113BC91-AF2D-429C-A7A0-49B65C62B423}">
      <dgm:prSet/>
      <dgm:spPr/>
      <dgm:t>
        <a:bodyPr/>
        <a:lstStyle/>
        <a:p>
          <a:endParaRPr lang="en-US"/>
        </a:p>
      </dgm:t>
    </dgm:pt>
    <dgm:pt modelId="{E10C046B-7132-4B70-8738-D8B71B35CE5F}" type="sibTrans" cxnId="{8113BC91-AF2D-429C-A7A0-49B65C62B423}">
      <dgm:prSet/>
      <dgm:spPr/>
      <dgm:t>
        <a:bodyPr/>
        <a:lstStyle/>
        <a:p>
          <a:endParaRPr lang="en-US"/>
        </a:p>
      </dgm:t>
    </dgm:pt>
    <dgm:pt modelId="{82045BAE-0375-41EA-9A01-D8A1F2D14FE0}">
      <dgm:prSet/>
      <dgm:spPr/>
      <dgm:t>
        <a:bodyPr/>
        <a:lstStyle/>
        <a:p>
          <a:r>
            <a:rPr lang="en-US"/>
            <a:t>Spelling &amp; Grammar Corrections</a:t>
          </a:r>
        </a:p>
      </dgm:t>
    </dgm:pt>
    <dgm:pt modelId="{108F61AD-E5E2-4C02-9415-547E522B2A63}" type="parTrans" cxnId="{F89B5D49-9B0D-476B-A6A2-89BF90DA8E99}">
      <dgm:prSet/>
      <dgm:spPr/>
      <dgm:t>
        <a:bodyPr/>
        <a:lstStyle/>
        <a:p>
          <a:endParaRPr lang="en-US"/>
        </a:p>
      </dgm:t>
    </dgm:pt>
    <dgm:pt modelId="{585F0C88-4668-4A14-B0CB-63B1095F8754}" type="sibTrans" cxnId="{F89B5D49-9B0D-476B-A6A2-89BF90DA8E99}">
      <dgm:prSet/>
      <dgm:spPr/>
      <dgm:t>
        <a:bodyPr/>
        <a:lstStyle/>
        <a:p>
          <a:endParaRPr lang="en-US"/>
        </a:p>
      </dgm:t>
    </dgm:pt>
    <dgm:pt modelId="{BEF3E1AA-2AB2-49CF-8CCE-5CC178A19403}">
      <dgm:prSet/>
      <dgm:spPr/>
      <dgm:t>
        <a:bodyPr/>
        <a:lstStyle/>
        <a:p>
          <a:r>
            <a:rPr lang="en-US"/>
            <a:t>Speech Recognition</a:t>
          </a:r>
        </a:p>
      </dgm:t>
    </dgm:pt>
    <dgm:pt modelId="{AC571E2F-7B0A-4013-9071-363E44166F85}" type="parTrans" cxnId="{58BA95D9-54D3-44E2-B1CE-70D943830B5E}">
      <dgm:prSet/>
      <dgm:spPr/>
      <dgm:t>
        <a:bodyPr/>
        <a:lstStyle/>
        <a:p>
          <a:endParaRPr lang="en-US"/>
        </a:p>
      </dgm:t>
    </dgm:pt>
    <dgm:pt modelId="{60686F1E-E9DC-4426-9EA5-99F7A6B4E50B}" type="sibTrans" cxnId="{58BA95D9-54D3-44E2-B1CE-70D943830B5E}">
      <dgm:prSet/>
      <dgm:spPr/>
      <dgm:t>
        <a:bodyPr/>
        <a:lstStyle/>
        <a:p>
          <a:endParaRPr lang="en-US"/>
        </a:p>
      </dgm:t>
    </dgm:pt>
    <dgm:pt modelId="{B566F316-0542-4C4F-ADD0-525D783376DD}">
      <dgm:prSet/>
      <dgm:spPr/>
      <dgm:t>
        <a:bodyPr/>
        <a:lstStyle/>
        <a:p>
          <a:r>
            <a:rPr lang="en-US" dirty="0"/>
            <a:t>Summarization</a:t>
          </a:r>
        </a:p>
      </dgm:t>
    </dgm:pt>
    <dgm:pt modelId="{2385ADB2-3AAA-43E5-9BD6-619C700B5041}" type="parTrans" cxnId="{2BA378A9-6E24-4F48-B600-B1D23529A287}">
      <dgm:prSet/>
      <dgm:spPr/>
      <dgm:t>
        <a:bodyPr/>
        <a:lstStyle/>
        <a:p>
          <a:endParaRPr lang="en-US"/>
        </a:p>
      </dgm:t>
    </dgm:pt>
    <dgm:pt modelId="{8C6C4D2E-B36E-44D4-99DA-C1DC08BCDEF0}" type="sibTrans" cxnId="{2BA378A9-6E24-4F48-B600-B1D23529A287}">
      <dgm:prSet/>
      <dgm:spPr/>
      <dgm:t>
        <a:bodyPr/>
        <a:lstStyle/>
        <a:p>
          <a:endParaRPr lang="en-US"/>
        </a:p>
      </dgm:t>
    </dgm:pt>
    <dgm:pt modelId="{68AB8AFF-F64F-40F2-85C4-F357A5004D9D}">
      <dgm:prSet custT="1"/>
      <dgm:spPr/>
      <dgm:t>
        <a:bodyPr/>
        <a:lstStyle/>
        <a:p>
          <a:r>
            <a:rPr lang="en-US" sz="1100" dirty="0"/>
            <a:t>Dialog Systems</a:t>
          </a:r>
        </a:p>
      </dgm:t>
    </dgm:pt>
    <dgm:pt modelId="{6D4E2C53-9C2C-4BAE-9B2C-A8A7B7B8B1F2}" type="parTrans" cxnId="{AA7979C7-055A-4E37-B455-03E562093E4D}">
      <dgm:prSet/>
      <dgm:spPr/>
      <dgm:t>
        <a:bodyPr/>
        <a:lstStyle/>
        <a:p>
          <a:endParaRPr lang="en-US"/>
        </a:p>
      </dgm:t>
    </dgm:pt>
    <dgm:pt modelId="{556E9571-7F5C-4402-ABDB-E7B942F0F821}" type="sibTrans" cxnId="{AA7979C7-055A-4E37-B455-03E562093E4D}">
      <dgm:prSet/>
      <dgm:spPr/>
      <dgm:t>
        <a:bodyPr/>
        <a:lstStyle/>
        <a:p>
          <a:endParaRPr lang="en-US"/>
        </a:p>
      </dgm:t>
    </dgm:pt>
    <dgm:pt modelId="{5BCB980C-BD8B-46CD-8DD1-B43C323B6A63}">
      <dgm:prSet custT="1"/>
      <dgm:spPr/>
      <dgm:t>
        <a:bodyPr/>
        <a:lstStyle/>
        <a:p>
          <a:r>
            <a:rPr lang="en-US" sz="1000" dirty="0"/>
            <a:t>Language generation</a:t>
          </a:r>
        </a:p>
      </dgm:t>
    </dgm:pt>
    <dgm:pt modelId="{5178E9C1-A033-43CD-A1EB-3A6C4BAF90B6}" type="parTrans" cxnId="{6FBC95A0-290B-4CB2-98EE-8D3215CA18DA}">
      <dgm:prSet/>
      <dgm:spPr/>
      <dgm:t>
        <a:bodyPr/>
        <a:lstStyle/>
        <a:p>
          <a:endParaRPr lang="en-US"/>
        </a:p>
      </dgm:t>
    </dgm:pt>
    <dgm:pt modelId="{3F170297-2AFB-4891-AF30-C881169E7682}" type="sibTrans" cxnId="{6FBC95A0-290B-4CB2-98EE-8D3215CA18DA}">
      <dgm:prSet/>
      <dgm:spPr/>
      <dgm:t>
        <a:bodyPr/>
        <a:lstStyle/>
        <a:p>
          <a:endParaRPr lang="en-US"/>
        </a:p>
      </dgm:t>
    </dgm:pt>
    <dgm:pt modelId="{89A6636B-04FA-4E3E-B274-C1B9BB95EE8C}">
      <dgm:prSet/>
      <dgm:spPr/>
      <dgm:t>
        <a:bodyPr/>
        <a:lstStyle/>
        <a:p>
          <a:r>
            <a:rPr lang="en-GB" dirty="0"/>
            <a:t>Fact-checking</a:t>
          </a:r>
        </a:p>
        <a:p>
          <a:r>
            <a:rPr lang="en-GB" dirty="0"/>
            <a:t>anti-fake news!</a:t>
          </a:r>
        </a:p>
      </dgm:t>
    </dgm:pt>
    <dgm:pt modelId="{B2D5641F-842C-48DB-B932-9AFED885E288}" type="parTrans" cxnId="{B5C093D5-DFF7-4004-AD88-DD0B2BADC0ED}">
      <dgm:prSet/>
      <dgm:spPr/>
      <dgm:t>
        <a:bodyPr/>
        <a:lstStyle/>
        <a:p>
          <a:endParaRPr lang="en-GB"/>
        </a:p>
      </dgm:t>
    </dgm:pt>
    <dgm:pt modelId="{EE2061E3-51E3-4166-BBAF-4DE03653A89C}" type="sibTrans" cxnId="{B5C093D5-DFF7-4004-AD88-DD0B2BADC0ED}">
      <dgm:prSet/>
      <dgm:spPr/>
      <dgm:t>
        <a:bodyPr/>
        <a:lstStyle/>
        <a:p>
          <a:endParaRPr lang="en-GB"/>
        </a:p>
      </dgm:t>
    </dgm:pt>
    <dgm:pt modelId="{5CC808E8-2831-47D7-835B-BBE7DA6BC510}" type="pres">
      <dgm:prSet presAssocID="{BC1C7894-705B-445D-9DBD-DA0712EABE5A}" presName="compositeShape" presStyleCnt="0">
        <dgm:presLayoutVars>
          <dgm:chMax val="7"/>
          <dgm:dir/>
          <dgm:resizeHandles val="exact"/>
        </dgm:presLayoutVars>
      </dgm:prSet>
      <dgm:spPr/>
    </dgm:pt>
    <dgm:pt modelId="{BE999DAC-347C-4720-A614-D9FCCC3FC988}" type="pres">
      <dgm:prSet presAssocID="{BC1C7894-705B-445D-9DBD-DA0712EABE5A}" presName="wedge1" presStyleLbl="node1" presStyleIdx="0" presStyleCnt="6"/>
      <dgm:spPr/>
    </dgm:pt>
    <dgm:pt modelId="{74F230EC-D61B-465A-82C5-5B6D4AF25B47}" type="pres">
      <dgm:prSet presAssocID="{BC1C7894-705B-445D-9DBD-DA0712EABE5A}" presName="dummy1a" presStyleCnt="0"/>
      <dgm:spPr/>
    </dgm:pt>
    <dgm:pt modelId="{637B3456-FB9B-4478-B33B-73B93BE31472}" type="pres">
      <dgm:prSet presAssocID="{BC1C7894-705B-445D-9DBD-DA0712EABE5A}" presName="dummy1b" presStyleCnt="0"/>
      <dgm:spPr/>
    </dgm:pt>
    <dgm:pt modelId="{05B6E392-5489-492D-BB6D-E70CF37DBCEE}" type="pres">
      <dgm:prSet presAssocID="{BC1C7894-705B-445D-9DBD-DA0712EABE5A}" presName="wedge1Tx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DB6B9E13-B994-4539-9499-09DFC44503B8}" type="pres">
      <dgm:prSet presAssocID="{BC1C7894-705B-445D-9DBD-DA0712EABE5A}" presName="wedge2" presStyleLbl="node1" presStyleIdx="1" presStyleCnt="6"/>
      <dgm:spPr/>
    </dgm:pt>
    <dgm:pt modelId="{E3B382BB-DAD7-4870-8DB7-184C683998E9}" type="pres">
      <dgm:prSet presAssocID="{BC1C7894-705B-445D-9DBD-DA0712EABE5A}" presName="dummy2a" presStyleCnt="0"/>
      <dgm:spPr/>
    </dgm:pt>
    <dgm:pt modelId="{C31E64B4-42F5-430E-85C1-BDCF133BC44B}" type="pres">
      <dgm:prSet presAssocID="{BC1C7894-705B-445D-9DBD-DA0712EABE5A}" presName="dummy2b" presStyleCnt="0"/>
      <dgm:spPr/>
    </dgm:pt>
    <dgm:pt modelId="{B274E814-8F0F-46EF-BC62-AA6918C3A97B}" type="pres">
      <dgm:prSet presAssocID="{BC1C7894-705B-445D-9DBD-DA0712EABE5A}" presName="wedge2Tx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E83ADCAD-3FAE-4EC7-80D9-970659B1F83E}" type="pres">
      <dgm:prSet presAssocID="{BC1C7894-705B-445D-9DBD-DA0712EABE5A}" presName="wedge3" presStyleLbl="node1" presStyleIdx="2" presStyleCnt="6"/>
      <dgm:spPr/>
    </dgm:pt>
    <dgm:pt modelId="{2972CECA-5532-4C45-8363-9247E813C45A}" type="pres">
      <dgm:prSet presAssocID="{BC1C7894-705B-445D-9DBD-DA0712EABE5A}" presName="dummy3a" presStyleCnt="0"/>
      <dgm:spPr/>
    </dgm:pt>
    <dgm:pt modelId="{B8C95E85-96C1-4FA3-B25F-2DEA4C85F2EB}" type="pres">
      <dgm:prSet presAssocID="{BC1C7894-705B-445D-9DBD-DA0712EABE5A}" presName="dummy3b" presStyleCnt="0"/>
      <dgm:spPr/>
    </dgm:pt>
    <dgm:pt modelId="{3D8A1717-8C3B-4AFA-AF34-A7EDC3D746D3}" type="pres">
      <dgm:prSet presAssocID="{BC1C7894-705B-445D-9DBD-DA0712EABE5A}" presName="wedge3Tx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8ACD6043-7601-469B-9045-7A8C5B161FF3}" type="pres">
      <dgm:prSet presAssocID="{BC1C7894-705B-445D-9DBD-DA0712EABE5A}" presName="wedge4" presStyleLbl="node1" presStyleIdx="3" presStyleCnt="6"/>
      <dgm:spPr/>
    </dgm:pt>
    <dgm:pt modelId="{95C90A1E-41D6-42B9-B569-FCF91955F1E4}" type="pres">
      <dgm:prSet presAssocID="{BC1C7894-705B-445D-9DBD-DA0712EABE5A}" presName="dummy4a" presStyleCnt="0"/>
      <dgm:spPr/>
    </dgm:pt>
    <dgm:pt modelId="{28CD2BB6-E173-4DDB-8293-161EF53DA446}" type="pres">
      <dgm:prSet presAssocID="{BC1C7894-705B-445D-9DBD-DA0712EABE5A}" presName="dummy4b" presStyleCnt="0"/>
      <dgm:spPr/>
    </dgm:pt>
    <dgm:pt modelId="{7BA9D49A-E9CB-4184-80D8-BD34D5A9A39D}" type="pres">
      <dgm:prSet presAssocID="{BC1C7894-705B-445D-9DBD-DA0712EABE5A}" presName="wedge4Tx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A05D00E9-3D5F-48EA-A909-270657A2A033}" type="pres">
      <dgm:prSet presAssocID="{BC1C7894-705B-445D-9DBD-DA0712EABE5A}" presName="wedge5" presStyleLbl="node1" presStyleIdx="4" presStyleCnt="6"/>
      <dgm:spPr/>
    </dgm:pt>
    <dgm:pt modelId="{5C880561-20B5-4531-91C8-7D7AD0B2EB17}" type="pres">
      <dgm:prSet presAssocID="{BC1C7894-705B-445D-9DBD-DA0712EABE5A}" presName="dummy5a" presStyleCnt="0"/>
      <dgm:spPr/>
    </dgm:pt>
    <dgm:pt modelId="{F3ED3B1D-6032-4C41-B571-688D36E333B4}" type="pres">
      <dgm:prSet presAssocID="{BC1C7894-705B-445D-9DBD-DA0712EABE5A}" presName="dummy5b" presStyleCnt="0"/>
      <dgm:spPr/>
    </dgm:pt>
    <dgm:pt modelId="{038B0220-4E09-4484-ACCC-D468980FF5FB}" type="pres">
      <dgm:prSet presAssocID="{BC1C7894-705B-445D-9DBD-DA0712EABE5A}" presName="wedge5Tx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190FBFB8-1AD5-4D68-B830-D0EADCF0AA2F}" type="pres">
      <dgm:prSet presAssocID="{BC1C7894-705B-445D-9DBD-DA0712EABE5A}" presName="wedge6" presStyleLbl="node1" presStyleIdx="5" presStyleCnt="6"/>
      <dgm:spPr/>
    </dgm:pt>
    <dgm:pt modelId="{A06C9403-35C0-433D-A0D4-E28CBB7F9F69}" type="pres">
      <dgm:prSet presAssocID="{BC1C7894-705B-445D-9DBD-DA0712EABE5A}" presName="dummy6a" presStyleCnt="0"/>
      <dgm:spPr/>
    </dgm:pt>
    <dgm:pt modelId="{3214A5E3-0694-4A58-BAF6-1E8C817E9B76}" type="pres">
      <dgm:prSet presAssocID="{BC1C7894-705B-445D-9DBD-DA0712EABE5A}" presName="dummy6b" presStyleCnt="0"/>
      <dgm:spPr/>
    </dgm:pt>
    <dgm:pt modelId="{C2486D99-4FD5-4B84-8E76-0BCE29249027}" type="pres">
      <dgm:prSet presAssocID="{BC1C7894-705B-445D-9DBD-DA0712EABE5A}" presName="wedge6Tx" presStyleLbl="node1" presStyleIdx="5" presStyleCnt="6">
        <dgm:presLayoutVars>
          <dgm:chMax val="0"/>
          <dgm:chPref val="0"/>
          <dgm:bulletEnabled val="1"/>
        </dgm:presLayoutVars>
      </dgm:prSet>
      <dgm:spPr/>
    </dgm:pt>
    <dgm:pt modelId="{2E000627-802B-462A-99C4-729993A40687}" type="pres">
      <dgm:prSet presAssocID="{1CD9C294-D091-442E-93D7-3AD96CA29E35}" presName="arrowWedge1" presStyleLbl="fgSibTrans2D1" presStyleIdx="0" presStyleCnt="6"/>
      <dgm:spPr/>
    </dgm:pt>
    <dgm:pt modelId="{7331395F-97DA-4007-B87D-1502E41D6548}" type="pres">
      <dgm:prSet presAssocID="{EE2061E3-51E3-4166-BBAF-4DE03653A89C}" presName="arrowWedge2" presStyleLbl="fgSibTrans2D1" presStyleIdx="1" presStyleCnt="6"/>
      <dgm:spPr/>
    </dgm:pt>
    <dgm:pt modelId="{21F76F26-5902-428D-B8BC-ABC82CEE17B5}" type="pres">
      <dgm:prSet presAssocID="{585F0C88-4668-4A14-B0CB-63B1095F8754}" presName="arrowWedge3" presStyleLbl="fgSibTrans2D1" presStyleIdx="2" presStyleCnt="6"/>
      <dgm:spPr/>
    </dgm:pt>
    <dgm:pt modelId="{337951C7-D7BE-49C1-8DDD-71045381B6EB}" type="pres">
      <dgm:prSet presAssocID="{60686F1E-E9DC-4426-9EA5-99F7A6B4E50B}" presName="arrowWedge4" presStyleLbl="fgSibTrans2D1" presStyleIdx="3" presStyleCnt="6"/>
      <dgm:spPr/>
    </dgm:pt>
    <dgm:pt modelId="{5986CB58-1AB7-4837-8493-60A072A25976}" type="pres">
      <dgm:prSet presAssocID="{8C6C4D2E-B36E-44D4-99DA-C1DC08BCDEF0}" presName="arrowWedge5" presStyleLbl="fgSibTrans2D1" presStyleIdx="4" presStyleCnt="6"/>
      <dgm:spPr/>
    </dgm:pt>
    <dgm:pt modelId="{45BFB4B5-990A-4295-B5D8-549C92D9F7EF}" type="pres">
      <dgm:prSet presAssocID="{556E9571-7F5C-4402-ABDB-E7B942F0F821}" presName="arrowWedge6" presStyleLbl="fgSibTrans2D1" presStyleIdx="5" presStyleCnt="6"/>
      <dgm:spPr/>
    </dgm:pt>
  </dgm:ptLst>
  <dgm:cxnLst>
    <dgm:cxn modelId="{CD8C9901-6486-488E-BC0F-00F952EFEF1D}" type="presOf" srcId="{89A6636B-04FA-4E3E-B274-C1B9BB95EE8C}" destId="{DB6B9E13-B994-4539-9499-09DFC44503B8}" srcOrd="0" destOrd="0" presId="urn:microsoft.com/office/officeart/2005/8/layout/cycle8"/>
    <dgm:cxn modelId="{A7563C44-8F2C-4AEA-9B40-16721FD5A5F0}" type="presOf" srcId="{5BCB980C-BD8B-46CD-8DD1-B43C323B6A63}" destId="{C2486D99-4FD5-4B84-8E76-0BCE29249027}" srcOrd="1" destOrd="1" presId="urn:microsoft.com/office/officeart/2005/8/layout/cycle8"/>
    <dgm:cxn modelId="{785CF148-CD3A-4766-B30C-E59710297C5A}" type="presOf" srcId="{BEF3E1AA-2AB2-49CF-8CCE-5CC178A19403}" destId="{7BA9D49A-E9CB-4184-80D8-BD34D5A9A39D}" srcOrd="1" destOrd="0" presId="urn:microsoft.com/office/officeart/2005/8/layout/cycle8"/>
    <dgm:cxn modelId="{F89B5D49-9B0D-476B-A6A2-89BF90DA8E99}" srcId="{BC1C7894-705B-445D-9DBD-DA0712EABE5A}" destId="{82045BAE-0375-41EA-9A01-D8A1F2D14FE0}" srcOrd="2" destOrd="0" parTransId="{108F61AD-E5E2-4C02-9415-547E522B2A63}" sibTransId="{585F0C88-4668-4A14-B0CB-63B1095F8754}"/>
    <dgm:cxn modelId="{AF24FD4E-77FF-4521-9631-24CFAFF6E3F1}" type="presOf" srcId="{82045BAE-0375-41EA-9A01-D8A1F2D14FE0}" destId="{E83ADCAD-3FAE-4EC7-80D9-970659B1F83E}" srcOrd="0" destOrd="0" presId="urn:microsoft.com/office/officeart/2005/8/layout/cycle8"/>
    <dgm:cxn modelId="{C842C851-8B91-4F10-BF4E-6CF06A0EC89E}" type="presOf" srcId="{5BFAC4FD-7A87-46F2-9B9A-01E5C2B7EF5D}" destId="{BE999DAC-347C-4720-A614-D9FCCC3FC988}" srcOrd="0" destOrd="0" presId="urn:microsoft.com/office/officeart/2005/8/layout/cycle8"/>
    <dgm:cxn modelId="{B377FB71-ECF1-4597-BC36-9118EA3A18BF}" type="presOf" srcId="{B566F316-0542-4C4F-ADD0-525D783376DD}" destId="{A05D00E9-3D5F-48EA-A909-270657A2A033}" srcOrd="0" destOrd="0" presId="urn:microsoft.com/office/officeart/2005/8/layout/cycle8"/>
    <dgm:cxn modelId="{AA8E1352-65C6-42FB-9994-6CCF554E3380}" srcId="{BC1C7894-705B-445D-9DBD-DA0712EABE5A}" destId="{5BFAC4FD-7A87-46F2-9B9A-01E5C2B7EF5D}" srcOrd="0" destOrd="0" parTransId="{0F3C96A3-AD5D-4279-AEF4-068C78DD84A4}" sibTransId="{1CD9C294-D091-442E-93D7-3AD96CA29E35}"/>
    <dgm:cxn modelId="{DCCDF474-2C50-44B4-A55B-6D0B595CCED5}" type="presOf" srcId="{BC1C7894-705B-445D-9DBD-DA0712EABE5A}" destId="{5CC808E8-2831-47D7-835B-BBE7DA6BC510}" srcOrd="0" destOrd="0" presId="urn:microsoft.com/office/officeart/2005/8/layout/cycle8"/>
    <dgm:cxn modelId="{A4288C8E-C360-4C98-B7B1-9F82CB5E0DE4}" type="presOf" srcId="{D3B84E15-4F64-4AD6-B429-A18DB94DAF45}" destId="{05B6E392-5489-492D-BB6D-E70CF37DBCEE}" srcOrd="1" destOrd="1" presId="urn:microsoft.com/office/officeart/2005/8/layout/cycle8"/>
    <dgm:cxn modelId="{8113BC91-AF2D-429C-A7A0-49B65C62B423}" srcId="{5BFAC4FD-7A87-46F2-9B9A-01E5C2B7EF5D}" destId="{D3B84E15-4F64-4AD6-B429-A18DB94DAF45}" srcOrd="0" destOrd="0" parTransId="{29BADF74-0A74-4CD6-860F-7B113A6DB712}" sibTransId="{E10C046B-7132-4B70-8738-D8B71B35CE5F}"/>
    <dgm:cxn modelId="{AB4CF099-C6F4-40A4-B1E4-421FF5EE32E5}" type="presOf" srcId="{D3B84E15-4F64-4AD6-B429-A18DB94DAF45}" destId="{BE999DAC-347C-4720-A614-D9FCCC3FC988}" srcOrd="0" destOrd="1" presId="urn:microsoft.com/office/officeart/2005/8/layout/cycle8"/>
    <dgm:cxn modelId="{6FBC95A0-290B-4CB2-98EE-8D3215CA18DA}" srcId="{68AB8AFF-F64F-40F2-85C4-F357A5004D9D}" destId="{5BCB980C-BD8B-46CD-8DD1-B43C323B6A63}" srcOrd="0" destOrd="0" parTransId="{5178E9C1-A033-43CD-A1EB-3A6C4BAF90B6}" sibTransId="{3F170297-2AFB-4891-AF30-C881169E7682}"/>
    <dgm:cxn modelId="{2BA378A9-6E24-4F48-B600-B1D23529A287}" srcId="{BC1C7894-705B-445D-9DBD-DA0712EABE5A}" destId="{B566F316-0542-4C4F-ADD0-525D783376DD}" srcOrd="4" destOrd="0" parTransId="{2385ADB2-3AAA-43E5-9BD6-619C700B5041}" sibTransId="{8C6C4D2E-B36E-44D4-99DA-C1DC08BCDEF0}"/>
    <dgm:cxn modelId="{988673AC-6822-4111-AA74-351B22E775A5}" type="presOf" srcId="{B566F316-0542-4C4F-ADD0-525D783376DD}" destId="{038B0220-4E09-4484-ACCC-D468980FF5FB}" srcOrd="1" destOrd="0" presId="urn:microsoft.com/office/officeart/2005/8/layout/cycle8"/>
    <dgm:cxn modelId="{EA71D3B1-0022-402D-B579-83B1EFD0A159}" type="presOf" srcId="{82045BAE-0375-41EA-9A01-D8A1F2D14FE0}" destId="{3D8A1717-8C3B-4AFA-AF34-A7EDC3D746D3}" srcOrd="1" destOrd="0" presId="urn:microsoft.com/office/officeart/2005/8/layout/cycle8"/>
    <dgm:cxn modelId="{AA7979C7-055A-4E37-B455-03E562093E4D}" srcId="{BC1C7894-705B-445D-9DBD-DA0712EABE5A}" destId="{68AB8AFF-F64F-40F2-85C4-F357A5004D9D}" srcOrd="5" destOrd="0" parTransId="{6D4E2C53-9C2C-4BAE-9B2C-A8A7B7B8B1F2}" sibTransId="{556E9571-7F5C-4402-ABDB-E7B942F0F821}"/>
    <dgm:cxn modelId="{8A7BDAD0-8BCC-45FE-87DB-CA09D958B915}" type="presOf" srcId="{BEF3E1AA-2AB2-49CF-8CCE-5CC178A19403}" destId="{8ACD6043-7601-469B-9045-7A8C5B161FF3}" srcOrd="0" destOrd="0" presId="urn:microsoft.com/office/officeart/2005/8/layout/cycle8"/>
    <dgm:cxn modelId="{D6D236D2-7472-4419-8CA4-1CC2F9189CC2}" type="presOf" srcId="{5BCB980C-BD8B-46CD-8DD1-B43C323B6A63}" destId="{190FBFB8-1AD5-4D68-B830-D0EADCF0AA2F}" srcOrd="0" destOrd="1" presId="urn:microsoft.com/office/officeart/2005/8/layout/cycle8"/>
    <dgm:cxn modelId="{B5C093D5-DFF7-4004-AD88-DD0B2BADC0ED}" srcId="{BC1C7894-705B-445D-9DBD-DA0712EABE5A}" destId="{89A6636B-04FA-4E3E-B274-C1B9BB95EE8C}" srcOrd="1" destOrd="0" parTransId="{B2D5641F-842C-48DB-B932-9AFED885E288}" sibTransId="{EE2061E3-51E3-4166-BBAF-4DE03653A89C}"/>
    <dgm:cxn modelId="{58BA95D9-54D3-44E2-B1CE-70D943830B5E}" srcId="{BC1C7894-705B-445D-9DBD-DA0712EABE5A}" destId="{BEF3E1AA-2AB2-49CF-8CCE-5CC178A19403}" srcOrd="3" destOrd="0" parTransId="{AC571E2F-7B0A-4013-9071-363E44166F85}" sibTransId="{60686F1E-E9DC-4426-9EA5-99F7A6B4E50B}"/>
    <dgm:cxn modelId="{D6FE69DB-F87D-450E-8283-D4A31BFFA511}" type="presOf" srcId="{89A6636B-04FA-4E3E-B274-C1B9BB95EE8C}" destId="{B274E814-8F0F-46EF-BC62-AA6918C3A97B}" srcOrd="1" destOrd="0" presId="urn:microsoft.com/office/officeart/2005/8/layout/cycle8"/>
    <dgm:cxn modelId="{84D2DBE2-AA79-45C5-A5C9-C22214FE74F1}" type="presOf" srcId="{5BFAC4FD-7A87-46F2-9B9A-01E5C2B7EF5D}" destId="{05B6E392-5489-492D-BB6D-E70CF37DBCEE}" srcOrd="1" destOrd="0" presId="urn:microsoft.com/office/officeart/2005/8/layout/cycle8"/>
    <dgm:cxn modelId="{B3EC3DF5-0800-44B7-992A-2A4AB52621CD}" type="presOf" srcId="{68AB8AFF-F64F-40F2-85C4-F357A5004D9D}" destId="{C2486D99-4FD5-4B84-8E76-0BCE29249027}" srcOrd="1" destOrd="0" presId="urn:microsoft.com/office/officeart/2005/8/layout/cycle8"/>
    <dgm:cxn modelId="{EAF4BEFB-E852-46F2-969E-56F357D4DFA6}" type="presOf" srcId="{68AB8AFF-F64F-40F2-85C4-F357A5004D9D}" destId="{190FBFB8-1AD5-4D68-B830-D0EADCF0AA2F}" srcOrd="0" destOrd="0" presId="urn:microsoft.com/office/officeart/2005/8/layout/cycle8"/>
    <dgm:cxn modelId="{8F6C17BE-A643-477A-BE90-50437716CA05}" type="presParOf" srcId="{5CC808E8-2831-47D7-835B-BBE7DA6BC510}" destId="{BE999DAC-347C-4720-A614-D9FCCC3FC988}" srcOrd="0" destOrd="0" presId="urn:microsoft.com/office/officeart/2005/8/layout/cycle8"/>
    <dgm:cxn modelId="{881D109F-AC61-41AE-9573-0C4B40137A74}" type="presParOf" srcId="{5CC808E8-2831-47D7-835B-BBE7DA6BC510}" destId="{74F230EC-D61B-465A-82C5-5B6D4AF25B47}" srcOrd="1" destOrd="0" presId="urn:microsoft.com/office/officeart/2005/8/layout/cycle8"/>
    <dgm:cxn modelId="{99A86AA9-06B3-4F61-9109-DA0ACB6962D2}" type="presParOf" srcId="{5CC808E8-2831-47D7-835B-BBE7DA6BC510}" destId="{637B3456-FB9B-4478-B33B-73B93BE31472}" srcOrd="2" destOrd="0" presId="urn:microsoft.com/office/officeart/2005/8/layout/cycle8"/>
    <dgm:cxn modelId="{C12F842C-7587-44C8-A7FA-005882CE7924}" type="presParOf" srcId="{5CC808E8-2831-47D7-835B-BBE7DA6BC510}" destId="{05B6E392-5489-492D-BB6D-E70CF37DBCEE}" srcOrd="3" destOrd="0" presId="urn:microsoft.com/office/officeart/2005/8/layout/cycle8"/>
    <dgm:cxn modelId="{6EA1D5F6-8D97-4FCF-BB4A-2D426DCC920A}" type="presParOf" srcId="{5CC808E8-2831-47D7-835B-BBE7DA6BC510}" destId="{DB6B9E13-B994-4539-9499-09DFC44503B8}" srcOrd="4" destOrd="0" presId="urn:microsoft.com/office/officeart/2005/8/layout/cycle8"/>
    <dgm:cxn modelId="{93D8AA9D-36B0-4077-906D-83F3121CDAA0}" type="presParOf" srcId="{5CC808E8-2831-47D7-835B-BBE7DA6BC510}" destId="{E3B382BB-DAD7-4870-8DB7-184C683998E9}" srcOrd="5" destOrd="0" presId="urn:microsoft.com/office/officeart/2005/8/layout/cycle8"/>
    <dgm:cxn modelId="{27B0F8D8-8C05-47AF-8D75-05A5B3E9EA05}" type="presParOf" srcId="{5CC808E8-2831-47D7-835B-BBE7DA6BC510}" destId="{C31E64B4-42F5-430E-85C1-BDCF133BC44B}" srcOrd="6" destOrd="0" presId="urn:microsoft.com/office/officeart/2005/8/layout/cycle8"/>
    <dgm:cxn modelId="{1F0BFF18-4DAB-4E3F-BA7B-DEE6A33C7327}" type="presParOf" srcId="{5CC808E8-2831-47D7-835B-BBE7DA6BC510}" destId="{B274E814-8F0F-46EF-BC62-AA6918C3A97B}" srcOrd="7" destOrd="0" presId="urn:microsoft.com/office/officeart/2005/8/layout/cycle8"/>
    <dgm:cxn modelId="{1B067C8A-F882-45C9-AFA6-6031F53B2A57}" type="presParOf" srcId="{5CC808E8-2831-47D7-835B-BBE7DA6BC510}" destId="{E83ADCAD-3FAE-4EC7-80D9-970659B1F83E}" srcOrd="8" destOrd="0" presId="urn:microsoft.com/office/officeart/2005/8/layout/cycle8"/>
    <dgm:cxn modelId="{2BBD34AF-47A3-49EC-8445-9CE103873EF9}" type="presParOf" srcId="{5CC808E8-2831-47D7-835B-BBE7DA6BC510}" destId="{2972CECA-5532-4C45-8363-9247E813C45A}" srcOrd="9" destOrd="0" presId="urn:microsoft.com/office/officeart/2005/8/layout/cycle8"/>
    <dgm:cxn modelId="{927E461B-2D5F-4E94-B6DD-71796131CAE9}" type="presParOf" srcId="{5CC808E8-2831-47D7-835B-BBE7DA6BC510}" destId="{B8C95E85-96C1-4FA3-B25F-2DEA4C85F2EB}" srcOrd="10" destOrd="0" presId="urn:microsoft.com/office/officeart/2005/8/layout/cycle8"/>
    <dgm:cxn modelId="{85105030-B995-4BD1-B290-289CDC659E54}" type="presParOf" srcId="{5CC808E8-2831-47D7-835B-BBE7DA6BC510}" destId="{3D8A1717-8C3B-4AFA-AF34-A7EDC3D746D3}" srcOrd="11" destOrd="0" presId="urn:microsoft.com/office/officeart/2005/8/layout/cycle8"/>
    <dgm:cxn modelId="{06F3FA1D-AB6B-4665-A48A-1712CBA623FC}" type="presParOf" srcId="{5CC808E8-2831-47D7-835B-BBE7DA6BC510}" destId="{8ACD6043-7601-469B-9045-7A8C5B161FF3}" srcOrd="12" destOrd="0" presId="urn:microsoft.com/office/officeart/2005/8/layout/cycle8"/>
    <dgm:cxn modelId="{9A625DFD-04DD-4DE6-8D8F-A611A2008081}" type="presParOf" srcId="{5CC808E8-2831-47D7-835B-BBE7DA6BC510}" destId="{95C90A1E-41D6-42B9-B569-FCF91955F1E4}" srcOrd="13" destOrd="0" presId="urn:microsoft.com/office/officeart/2005/8/layout/cycle8"/>
    <dgm:cxn modelId="{85A47784-931D-4E91-A653-CE14D012B57F}" type="presParOf" srcId="{5CC808E8-2831-47D7-835B-BBE7DA6BC510}" destId="{28CD2BB6-E173-4DDB-8293-161EF53DA446}" srcOrd="14" destOrd="0" presId="urn:microsoft.com/office/officeart/2005/8/layout/cycle8"/>
    <dgm:cxn modelId="{0A4B1378-813C-4BA7-8AB9-D4204E9CC154}" type="presParOf" srcId="{5CC808E8-2831-47D7-835B-BBE7DA6BC510}" destId="{7BA9D49A-E9CB-4184-80D8-BD34D5A9A39D}" srcOrd="15" destOrd="0" presId="urn:microsoft.com/office/officeart/2005/8/layout/cycle8"/>
    <dgm:cxn modelId="{03DEC775-CEED-48B9-91E7-1A0028A990E5}" type="presParOf" srcId="{5CC808E8-2831-47D7-835B-BBE7DA6BC510}" destId="{A05D00E9-3D5F-48EA-A909-270657A2A033}" srcOrd="16" destOrd="0" presId="urn:microsoft.com/office/officeart/2005/8/layout/cycle8"/>
    <dgm:cxn modelId="{DC89AC9A-8DE9-49D4-BCF5-21968614C792}" type="presParOf" srcId="{5CC808E8-2831-47D7-835B-BBE7DA6BC510}" destId="{5C880561-20B5-4531-91C8-7D7AD0B2EB17}" srcOrd="17" destOrd="0" presId="urn:microsoft.com/office/officeart/2005/8/layout/cycle8"/>
    <dgm:cxn modelId="{AFBE9228-91DA-46C4-A12E-9107094FB845}" type="presParOf" srcId="{5CC808E8-2831-47D7-835B-BBE7DA6BC510}" destId="{F3ED3B1D-6032-4C41-B571-688D36E333B4}" srcOrd="18" destOrd="0" presId="urn:microsoft.com/office/officeart/2005/8/layout/cycle8"/>
    <dgm:cxn modelId="{FFC1C059-AF01-4F55-9A31-BA9BF3C2D29A}" type="presParOf" srcId="{5CC808E8-2831-47D7-835B-BBE7DA6BC510}" destId="{038B0220-4E09-4484-ACCC-D468980FF5FB}" srcOrd="19" destOrd="0" presId="urn:microsoft.com/office/officeart/2005/8/layout/cycle8"/>
    <dgm:cxn modelId="{D2F42704-60B8-4818-8AF6-BF25806DC203}" type="presParOf" srcId="{5CC808E8-2831-47D7-835B-BBE7DA6BC510}" destId="{190FBFB8-1AD5-4D68-B830-D0EADCF0AA2F}" srcOrd="20" destOrd="0" presId="urn:microsoft.com/office/officeart/2005/8/layout/cycle8"/>
    <dgm:cxn modelId="{FA895FEB-67B6-448D-941E-BA892B0AEF30}" type="presParOf" srcId="{5CC808E8-2831-47D7-835B-BBE7DA6BC510}" destId="{A06C9403-35C0-433D-A0D4-E28CBB7F9F69}" srcOrd="21" destOrd="0" presId="urn:microsoft.com/office/officeart/2005/8/layout/cycle8"/>
    <dgm:cxn modelId="{00AC65DA-32D4-4D82-A984-7BDAAA3840D6}" type="presParOf" srcId="{5CC808E8-2831-47D7-835B-BBE7DA6BC510}" destId="{3214A5E3-0694-4A58-BAF6-1E8C817E9B76}" srcOrd="22" destOrd="0" presId="urn:microsoft.com/office/officeart/2005/8/layout/cycle8"/>
    <dgm:cxn modelId="{414A0133-36D4-453A-B6FC-CB1EFDDA9439}" type="presParOf" srcId="{5CC808E8-2831-47D7-835B-BBE7DA6BC510}" destId="{C2486D99-4FD5-4B84-8E76-0BCE29249027}" srcOrd="23" destOrd="0" presId="urn:microsoft.com/office/officeart/2005/8/layout/cycle8"/>
    <dgm:cxn modelId="{9D44F788-9ED1-40DA-A1E8-81A84935C9EC}" type="presParOf" srcId="{5CC808E8-2831-47D7-835B-BBE7DA6BC510}" destId="{2E000627-802B-462A-99C4-729993A40687}" srcOrd="24" destOrd="0" presId="urn:microsoft.com/office/officeart/2005/8/layout/cycle8"/>
    <dgm:cxn modelId="{4734BB8D-DC00-4EE8-BBB6-D0378609FC88}" type="presParOf" srcId="{5CC808E8-2831-47D7-835B-BBE7DA6BC510}" destId="{7331395F-97DA-4007-B87D-1502E41D6548}" srcOrd="25" destOrd="0" presId="urn:microsoft.com/office/officeart/2005/8/layout/cycle8"/>
    <dgm:cxn modelId="{811DFA87-99A5-470F-A23E-C8BF446520C0}" type="presParOf" srcId="{5CC808E8-2831-47D7-835B-BBE7DA6BC510}" destId="{21F76F26-5902-428D-B8BC-ABC82CEE17B5}" srcOrd="26" destOrd="0" presId="urn:microsoft.com/office/officeart/2005/8/layout/cycle8"/>
    <dgm:cxn modelId="{7A8951E3-C0AF-498E-8115-31E81E277544}" type="presParOf" srcId="{5CC808E8-2831-47D7-835B-BBE7DA6BC510}" destId="{337951C7-D7BE-49C1-8DDD-71045381B6EB}" srcOrd="27" destOrd="0" presId="urn:microsoft.com/office/officeart/2005/8/layout/cycle8"/>
    <dgm:cxn modelId="{DE36EB1F-F3AC-49FE-9BE0-A6F72E7D2A5F}" type="presParOf" srcId="{5CC808E8-2831-47D7-835B-BBE7DA6BC510}" destId="{5986CB58-1AB7-4837-8493-60A072A25976}" srcOrd="28" destOrd="0" presId="urn:microsoft.com/office/officeart/2005/8/layout/cycle8"/>
    <dgm:cxn modelId="{855D3D14-2BF7-4E2D-ABFA-336137AA4234}" type="presParOf" srcId="{5CC808E8-2831-47D7-835B-BBE7DA6BC510}" destId="{45BFB4B5-990A-4295-B5D8-549C92D9F7EF}" srcOrd="2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862CF1-C4D2-479A-A553-84DFB686FC5C}">
      <dsp:nvSpPr>
        <dsp:cNvPr id="0" name=""/>
        <dsp:cNvSpPr/>
      </dsp:nvSpPr>
      <dsp:spPr>
        <a:xfrm>
          <a:off x="0" y="453068"/>
          <a:ext cx="10512862" cy="16443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5915" tIns="604012" rIns="815915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900" kern="1200"/>
            <a:t>the study of the computational treatment of natural (human) language</a:t>
          </a:r>
          <a:endParaRPr lang="en-US" sz="2900" kern="1200"/>
        </a:p>
      </dsp:txBody>
      <dsp:txXfrm>
        <a:off x="0" y="453068"/>
        <a:ext cx="10512862" cy="1644300"/>
      </dsp:txXfrm>
    </dsp:sp>
    <dsp:sp modelId="{0C637C18-75F9-429B-898B-80EC52118BF4}">
      <dsp:nvSpPr>
        <dsp:cNvPr id="0" name=""/>
        <dsp:cNvSpPr/>
      </dsp:nvSpPr>
      <dsp:spPr>
        <a:xfrm>
          <a:off x="525643" y="25028"/>
          <a:ext cx="7359003" cy="8560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8153" tIns="0" rIns="278153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/>
            <a:t>In summary NLP is often defined as:</a:t>
          </a:r>
          <a:endParaRPr lang="en-US" sz="2900" kern="1200"/>
        </a:p>
      </dsp:txBody>
      <dsp:txXfrm>
        <a:off x="567433" y="66818"/>
        <a:ext cx="7275423" cy="772500"/>
      </dsp:txXfrm>
    </dsp:sp>
    <dsp:sp modelId="{76B55689-9093-477C-AFAF-D6E9EC6B1054}">
      <dsp:nvSpPr>
        <dsp:cNvPr id="0" name=""/>
        <dsp:cNvSpPr/>
      </dsp:nvSpPr>
      <dsp:spPr>
        <a:xfrm>
          <a:off x="0" y="2682008"/>
          <a:ext cx="10512862" cy="16443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5915" tIns="604012" rIns="815915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900" kern="1200" dirty="0"/>
            <a:t>create systems that </a:t>
          </a:r>
          <a:r>
            <a:rPr lang="en-GB" sz="2900" i="1" kern="1200" dirty="0"/>
            <a:t>understand</a:t>
          </a:r>
          <a:r>
            <a:rPr lang="en-GB" sz="2900" kern="1200" dirty="0"/>
            <a:t> and </a:t>
          </a:r>
          <a:r>
            <a:rPr lang="en-GB" sz="2900" i="1" kern="1200" dirty="0"/>
            <a:t>generate</a:t>
          </a:r>
          <a:r>
            <a:rPr lang="en-GB" sz="2900" kern="1200" dirty="0"/>
            <a:t> (produce) human language</a:t>
          </a:r>
          <a:endParaRPr lang="en-US" sz="2900" kern="1200" dirty="0"/>
        </a:p>
      </dsp:txBody>
      <dsp:txXfrm>
        <a:off x="0" y="2682008"/>
        <a:ext cx="10512862" cy="1644300"/>
      </dsp:txXfrm>
    </dsp:sp>
    <dsp:sp modelId="{73805D29-0562-4BF2-A98A-7C6F692EB133}">
      <dsp:nvSpPr>
        <dsp:cNvPr id="0" name=""/>
        <dsp:cNvSpPr/>
      </dsp:nvSpPr>
      <dsp:spPr>
        <a:xfrm>
          <a:off x="525643" y="2253969"/>
          <a:ext cx="7359003" cy="8560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8153" tIns="0" rIns="278153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/>
            <a:t>It aims to:</a:t>
          </a:r>
          <a:endParaRPr lang="en-US" sz="2900" kern="1200"/>
        </a:p>
      </dsp:txBody>
      <dsp:txXfrm>
        <a:off x="567433" y="2295759"/>
        <a:ext cx="7275423" cy="7725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50BEFA-1B05-43E5-A97E-14D3384B23F6}">
      <dsp:nvSpPr>
        <dsp:cNvPr id="0" name=""/>
        <dsp:cNvSpPr/>
      </dsp:nvSpPr>
      <dsp:spPr>
        <a:xfrm>
          <a:off x="0" y="284152"/>
          <a:ext cx="731329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2B98DB-9283-46EB-83D6-5C2974F480A0}">
      <dsp:nvSpPr>
        <dsp:cNvPr id="0" name=""/>
        <dsp:cNvSpPr/>
      </dsp:nvSpPr>
      <dsp:spPr>
        <a:xfrm>
          <a:off x="365664" y="77512"/>
          <a:ext cx="5119306" cy="4132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3498" tIns="0" rIns="19349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NLP (Natural Language Processing)</a:t>
          </a:r>
          <a:endParaRPr lang="en-US" sz="1400" kern="1200"/>
        </a:p>
      </dsp:txBody>
      <dsp:txXfrm>
        <a:off x="385839" y="97687"/>
        <a:ext cx="5078956" cy="372930"/>
      </dsp:txXfrm>
    </dsp:sp>
    <dsp:sp modelId="{84B0BE55-B8F0-494F-9AB3-4BDA0F56E95F}">
      <dsp:nvSpPr>
        <dsp:cNvPr id="0" name=""/>
        <dsp:cNvSpPr/>
      </dsp:nvSpPr>
      <dsp:spPr>
        <a:xfrm>
          <a:off x="0" y="919192"/>
          <a:ext cx="731329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242561"/>
              <a:satOff val="-13988"/>
              <a:lumOff val="143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0BF6F7-B20B-41A0-BB77-3CC799B58B28}">
      <dsp:nvSpPr>
        <dsp:cNvPr id="0" name=""/>
        <dsp:cNvSpPr/>
      </dsp:nvSpPr>
      <dsp:spPr>
        <a:xfrm>
          <a:off x="365664" y="712552"/>
          <a:ext cx="5119306" cy="413280"/>
        </a:xfrm>
        <a:prstGeom prst="roundRect">
          <a:avLst/>
        </a:prstGeom>
        <a:gradFill rotWithShape="0">
          <a:gsLst>
            <a:gs pos="0">
              <a:schemeClr val="accent2">
                <a:hueOff val="-242561"/>
                <a:satOff val="-13988"/>
                <a:lumOff val="14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42561"/>
                <a:satOff val="-13988"/>
                <a:lumOff val="14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42561"/>
                <a:satOff val="-13988"/>
                <a:lumOff val="14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3498" tIns="0" rIns="19349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CL (Computational Linguistics)</a:t>
          </a:r>
          <a:endParaRPr lang="en-US" sz="1400" kern="1200"/>
        </a:p>
      </dsp:txBody>
      <dsp:txXfrm>
        <a:off x="385839" y="732727"/>
        <a:ext cx="5078956" cy="372930"/>
      </dsp:txXfrm>
    </dsp:sp>
    <dsp:sp modelId="{678C4E67-E981-4223-9B4D-1701F561D22E}">
      <dsp:nvSpPr>
        <dsp:cNvPr id="0" name=""/>
        <dsp:cNvSpPr/>
      </dsp:nvSpPr>
      <dsp:spPr>
        <a:xfrm>
          <a:off x="0" y="1554232"/>
          <a:ext cx="731329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485121"/>
              <a:satOff val="-27976"/>
              <a:lumOff val="2876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17085D-C5A0-4E9F-912A-0DD45F6237EA}">
      <dsp:nvSpPr>
        <dsp:cNvPr id="0" name=""/>
        <dsp:cNvSpPr/>
      </dsp:nvSpPr>
      <dsp:spPr>
        <a:xfrm>
          <a:off x="365664" y="1347593"/>
          <a:ext cx="5119306" cy="413280"/>
        </a:xfrm>
        <a:prstGeom prst="roundRect">
          <a:avLst/>
        </a:prstGeom>
        <a:gradFill rotWithShape="0">
          <a:gsLst>
            <a:gs pos="0">
              <a:schemeClr val="accent2">
                <a:hueOff val="-485121"/>
                <a:satOff val="-27976"/>
                <a:lumOff val="287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85121"/>
                <a:satOff val="-27976"/>
                <a:lumOff val="287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85121"/>
                <a:satOff val="-27976"/>
                <a:lumOff val="287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3498" tIns="0" rIns="19349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IR (Information Retrieval)</a:t>
          </a:r>
          <a:endParaRPr lang="en-US" sz="1400" kern="1200"/>
        </a:p>
      </dsp:txBody>
      <dsp:txXfrm>
        <a:off x="385839" y="1367768"/>
        <a:ext cx="5078956" cy="372930"/>
      </dsp:txXfrm>
    </dsp:sp>
    <dsp:sp modelId="{DC270A3E-8080-4116-9BC6-3D0552CD4227}">
      <dsp:nvSpPr>
        <dsp:cNvPr id="0" name=""/>
        <dsp:cNvSpPr/>
      </dsp:nvSpPr>
      <dsp:spPr>
        <a:xfrm>
          <a:off x="0" y="2189273"/>
          <a:ext cx="731329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384E2C-5E52-4709-A253-F84D2101CCF5}">
      <dsp:nvSpPr>
        <dsp:cNvPr id="0" name=""/>
        <dsp:cNvSpPr/>
      </dsp:nvSpPr>
      <dsp:spPr>
        <a:xfrm>
          <a:off x="365664" y="1982633"/>
          <a:ext cx="5119306" cy="413280"/>
        </a:xfrm>
        <a:prstGeom prst="roundRect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3498" tIns="0" rIns="19349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IE (Information Extraction)</a:t>
          </a:r>
          <a:endParaRPr lang="en-US" sz="1400" kern="1200"/>
        </a:p>
      </dsp:txBody>
      <dsp:txXfrm>
        <a:off x="385839" y="2002808"/>
        <a:ext cx="5078956" cy="372930"/>
      </dsp:txXfrm>
    </dsp:sp>
    <dsp:sp modelId="{C23FB727-2EBD-43C0-ABDC-46B2EF21B9D0}">
      <dsp:nvSpPr>
        <dsp:cNvPr id="0" name=""/>
        <dsp:cNvSpPr/>
      </dsp:nvSpPr>
      <dsp:spPr>
        <a:xfrm>
          <a:off x="0" y="2824313"/>
          <a:ext cx="731329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970242"/>
              <a:satOff val="-55952"/>
              <a:lumOff val="5752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AE4AFC-32DF-42D7-AB1C-B5589A909A7A}">
      <dsp:nvSpPr>
        <dsp:cNvPr id="0" name=""/>
        <dsp:cNvSpPr/>
      </dsp:nvSpPr>
      <dsp:spPr>
        <a:xfrm>
          <a:off x="365664" y="2617673"/>
          <a:ext cx="5119306" cy="413280"/>
        </a:xfrm>
        <a:prstGeom prst="roundRect">
          <a:avLst/>
        </a:prstGeom>
        <a:gradFill rotWithShape="0">
          <a:gsLst>
            <a:gs pos="0">
              <a:schemeClr val="accent2">
                <a:hueOff val="-970242"/>
                <a:satOff val="-55952"/>
                <a:lumOff val="575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970242"/>
                <a:satOff val="-55952"/>
                <a:lumOff val="575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970242"/>
                <a:satOff val="-55952"/>
                <a:lumOff val="575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3498" tIns="0" rIns="19349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HLT (Human Language Technology)</a:t>
          </a:r>
          <a:endParaRPr lang="en-US" sz="1400" kern="1200"/>
        </a:p>
      </dsp:txBody>
      <dsp:txXfrm>
        <a:off x="385839" y="2637848"/>
        <a:ext cx="5078956" cy="372930"/>
      </dsp:txXfrm>
    </dsp:sp>
    <dsp:sp modelId="{307AF3C1-51BB-4956-8F25-176819B43A1F}">
      <dsp:nvSpPr>
        <dsp:cNvPr id="0" name=""/>
        <dsp:cNvSpPr/>
      </dsp:nvSpPr>
      <dsp:spPr>
        <a:xfrm>
          <a:off x="0" y="3459353"/>
          <a:ext cx="731329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212803"/>
              <a:satOff val="-69940"/>
              <a:lumOff val="719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330279-1D89-4D35-9197-97BFAD8ED701}">
      <dsp:nvSpPr>
        <dsp:cNvPr id="0" name=""/>
        <dsp:cNvSpPr/>
      </dsp:nvSpPr>
      <dsp:spPr>
        <a:xfrm>
          <a:off x="365664" y="3252712"/>
          <a:ext cx="5119306" cy="413280"/>
        </a:xfrm>
        <a:prstGeom prst="roundRect">
          <a:avLst/>
        </a:prstGeom>
        <a:gradFill rotWithShape="0">
          <a:gsLst>
            <a:gs pos="0">
              <a:schemeClr val="accent2">
                <a:hueOff val="-1212803"/>
                <a:satOff val="-69940"/>
                <a:lumOff val="719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212803"/>
                <a:satOff val="-69940"/>
                <a:lumOff val="719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212803"/>
                <a:satOff val="-69940"/>
                <a:lumOff val="719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3498" tIns="0" rIns="19349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NLE (Natural Language Engineering)</a:t>
          </a:r>
          <a:endParaRPr lang="en-US" sz="1400" kern="1200"/>
        </a:p>
      </dsp:txBody>
      <dsp:txXfrm>
        <a:off x="385839" y="3272887"/>
        <a:ext cx="5078956" cy="372930"/>
      </dsp:txXfrm>
    </dsp:sp>
    <dsp:sp modelId="{194AB5BC-29A5-4D0F-BF28-BAD3BEB35CED}">
      <dsp:nvSpPr>
        <dsp:cNvPr id="0" name=""/>
        <dsp:cNvSpPr/>
      </dsp:nvSpPr>
      <dsp:spPr>
        <a:xfrm>
          <a:off x="0" y="4094393"/>
          <a:ext cx="731329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8A04A3-72FE-4F9D-A7B7-6BF259916B09}">
      <dsp:nvSpPr>
        <dsp:cNvPr id="0" name=""/>
        <dsp:cNvSpPr/>
      </dsp:nvSpPr>
      <dsp:spPr>
        <a:xfrm>
          <a:off x="365664" y="3887753"/>
          <a:ext cx="5119306" cy="413280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3498" tIns="0" rIns="19349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ML (Machine Learning)</a:t>
          </a:r>
          <a:endParaRPr lang="en-US" sz="1400" kern="1200"/>
        </a:p>
      </dsp:txBody>
      <dsp:txXfrm>
        <a:off x="385839" y="3907928"/>
        <a:ext cx="5078956" cy="3729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999DAC-347C-4720-A614-D9FCCC3FC988}">
      <dsp:nvSpPr>
        <dsp:cNvPr id="0" name=""/>
        <dsp:cNvSpPr/>
      </dsp:nvSpPr>
      <dsp:spPr>
        <a:xfrm>
          <a:off x="842929" y="351016"/>
          <a:ext cx="4943757" cy="4943757"/>
        </a:xfrm>
        <a:prstGeom prst="pie">
          <a:avLst>
            <a:gd name="adj1" fmla="val 16200000"/>
            <a:gd name="adj2" fmla="val 198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Text Categorization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 dirty="0"/>
            <a:t>Classify documents by topics, language, author, spam filtering, information retrieval (relevant, not relevant), </a:t>
          </a:r>
          <a:r>
            <a:rPr lang="en-GB" sz="900" kern="1200" dirty="0"/>
            <a:t>sentiment classification (positive, negative)</a:t>
          </a:r>
          <a:endParaRPr lang="en-US" sz="900" kern="1200" dirty="0"/>
        </a:p>
      </dsp:txBody>
      <dsp:txXfrm>
        <a:off x="3432516" y="982522"/>
        <a:ext cx="1294793" cy="1000522"/>
      </dsp:txXfrm>
    </dsp:sp>
    <dsp:sp modelId="{DB6B9E13-B994-4539-9499-09DFC44503B8}">
      <dsp:nvSpPr>
        <dsp:cNvPr id="0" name=""/>
        <dsp:cNvSpPr/>
      </dsp:nvSpPr>
      <dsp:spPr>
        <a:xfrm>
          <a:off x="901783" y="452834"/>
          <a:ext cx="4943757" cy="4943757"/>
        </a:xfrm>
        <a:prstGeom prst="pie">
          <a:avLst>
            <a:gd name="adj1" fmla="val 19800000"/>
            <a:gd name="adj2" fmla="val 18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Fact-checking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anti-fake news!</a:t>
          </a:r>
        </a:p>
      </dsp:txBody>
      <dsp:txXfrm>
        <a:off x="4256476" y="2453878"/>
        <a:ext cx="1353647" cy="971095"/>
      </dsp:txXfrm>
    </dsp:sp>
    <dsp:sp modelId="{E83ADCAD-3FAE-4EC7-80D9-970659B1F83E}">
      <dsp:nvSpPr>
        <dsp:cNvPr id="0" name=""/>
        <dsp:cNvSpPr/>
      </dsp:nvSpPr>
      <dsp:spPr>
        <a:xfrm>
          <a:off x="842929" y="554651"/>
          <a:ext cx="4943757" cy="4943757"/>
        </a:xfrm>
        <a:prstGeom prst="pie">
          <a:avLst>
            <a:gd name="adj1" fmla="val 1800000"/>
            <a:gd name="adj2" fmla="val 54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Spelling &amp; Grammar Corrections</a:t>
          </a:r>
        </a:p>
      </dsp:txBody>
      <dsp:txXfrm>
        <a:off x="3432516" y="3895808"/>
        <a:ext cx="1294793" cy="1000522"/>
      </dsp:txXfrm>
    </dsp:sp>
    <dsp:sp modelId="{8ACD6043-7601-469B-9045-7A8C5B161FF3}">
      <dsp:nvSpPr>
        <dsp:cNvPr id="0" name=""/>
        <dsp:cNvSpPr/>
      </dsp:nvSpPr>
      <dsp:spPr>
        <a:xfrm>
          <a:off x="725220" y="554651"/>
          <a:ext cx="4943757" cy="4943757"/>
        </a:xfrm>
        <a:prstGeom prst="pie">
          <a:avLst>
            <a:gd name="adj1" fmla="val 5400000"/>
            <a:gd name="adj2" fmla="val 90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Speech Recognition</a:t>
          </a:r>
        </a:p>
      </dsp:txBody>
      <dsp:txXfrm>
        <a:off x="1784597" y="3895808"/>
        <a:ext cx="1294793" cy="1000522"/>
      </dsp:txXfrm>
    </dsp:sp>
    <dsp:sp modelId="{A05D00E9-3D5F-48EA-A909-270657A2A033}">
      <dsp:nvSpPr>
        <dsp:cNvPr id="0" name=""/>
        <dsp:cNvSpPr/>
      </dsp:nvSpPr>
      <dsp:spPr>
        <a:xfrm>
          <a:off x="666366" y="452834"/>
          <a:ext cx="4943757" cy="4943757"/>
        </a:xfrm>
        <a:prstGeom prst="pie">
          <a:avLst>
            <a:gd name="adj1" fmla="val 9000000"/>
            <a:gd name="adj2" fmla="val 126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Summarization</a:t>
          </a:r>
        </a:p>
      </dsp:txBody>
      <dsp:txXfrm>
        <a:off x="901783" y="2453878"/>
        <a:ext cx="1353647" cy="971095"/>
      </dsp:txXfrm>
    </dsp:sp>
    <dsp:sp modelId="{190FBFB8-1AD5-4D68-B830-D0EADCF0AA2F}">
      <dsp:nvSpPr>
        <dsp:cNvPr id="0" name=""/>
        <dsp:cNvSpPr/>
      </dsp:nvSpPr>
      <dsp:spPr>
        <a:xfrm>
          <a:off x="725220" y="351016"/>
          <a:ext cx="4943757" cy="4943757"/>
        </a:xfrm>
        <a:prstGeom prst="pie">
          <a:avLst>
            <a:gd name="adj1" fmla="val 126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Dialog Systems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Language generation</a:t>
          </a:r>
        </a:p>
      </dsp:txBody>
      <dsp:txXfrm>
        <a:off x="1784597" y="982522"/>
        <a:ext cx="1294793" cy="1000522"/>
      </dsp:txXfrm>
    </dsp:sp>
    <dsp:sp modelId="{2E000627-802B-462A-99C4-729993A40687}">
      <dsp:nvSpPr>
        <dsp:cNvPr id="0" name=""/>
        <dsp:cNvSpPr/>
      </dsp:nvSpPr>
      <dsp:spPr>
        <a:xfrm>
          <a:off x="536706" y="44974"/>
          <a:ext cx="5555842" cy="5555842"/>
        </a:xfrm>
        <a:prstGeom prst="circularArrow">
          <a:avLst>
            <a:gd name="adj1" fmla="val 5085"/>
            <a:gd name="adj2" fmla="val 327528"/>
            <a:gd name="adj3" fmla="val 19472472"/>
            <a:gd name="adj4" fmla="val 16200251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31395F-97DA-4007-B87D-1502E41D6548}">
      <dsp:nvSpPr>
        <dsp:cNvPr id="0" name=""/>
        <dsp:cNvSpPr/>
      </dsp:nvSpPr>
      <dsp:spPr>
        <a:xfrm>
          <a:off x="595560" y="146791"/>
          <a:ext cx="5555842" cy="5555842"/>
        </a:xfrm>
        <a:prstGeom prst="circularArrow">
          <a:avLst>
            <a:gd name="adj1" fmla="val 5085"/>
            <a:gd name="adj2" fmla="val 327528"/>
            <a:gd name="adj3" fmla="val 1472472"/>
            <a:gd name="adj4" fmla="val 1980000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F76F26-5902-428D-B8BC-ABC82CEE17B5}">
      <dsp:nvSpPr>
        <dsp:cNvPr id="0" name=""/>
        <dsp:cNvSpPr/>
      </dsp:nvSpPr>
      <dsp:spPr>
        <a:xfrm>
          <a:off x="536706" y="248609"/>
          <a:ext cx="5555842" cy="5555842"/>
        </a:xfrm>
        <a:prstGeom prst="circularArrow">
          <a:avLst>
            <a:gd name="adj1" fmla="val 5085"/>
            <a:gd name="adj2" fmla="val 327528"/>
            <a:gd name="adj3" fmla="val 5072221"/>
            <a:gd name="adj4" fmla="val 180000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7951C7-D7BE-49C1-8DDD-71045381B6EB}">
      <dsp:nvSpPr>
        <dsp:cNvPr id="0" name=""/>
        <dsp:cNvSpPr/>
      </dsp:nvSpPr>
      <dsp:spPr>
        <a:xfrm>
          <a:off x="419359" y="248609"/>
          <a:ext cx="5555842" cy="5555842"/>
        </a:xfrm>
        <a:prstGeom prst="circularArrow">
          <a:avLst>
            <a:gd name="adj1" fmla="val 5085"/>
            <a:gd name="adj2" fmla="val 327528"/>
            <a:gd name="adj3" fmla="val 8672472"/>
            <a:gd name="adj4" fmla="val 5400251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86CB58-1AB7-4837-8493-60A072A25976}">
      <dsp:nvSpPr>
        <dsp:cNvPr id="0" name=""/>
        <dsp:cNvSpPr/>
      </dsp:nvSpPr>
      <dsp:spPr>
        <a:xfrm>
          <a:off x="360504" y="146791"/>
          <a:ext cx="5555842" cy="5555842"/>
        </a:xfrm>
        <a:prstGeom prst="circularArrow">
          <a:avLst>
            <a:gd name="adj1" fmla="val 5085"/>
            <a:gd name="adj2" fmla="val 327528"/>
            <a:gd name="adj3" fmla="val 12272472"/>
            <a:gd name="adj4" fmla="val 900000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BFB4B5-990A-4295-B5D8-549C92D9F7EF}">
      <dsp:nvSpPr>
        <dsp:cNvPr id="0" name=""/>
        <dsp:cNvSpPr/>
      </dsp:nvSpPr>
      <dsp:spPr>
        <a:xfrm>
          <a:off x="419359" y="44974"/>
          <a:ext cx="5555842" cy="5555842"/>
        </a:xfrm>
        <a:prstGeom prst="circularArrow">
          <a:avLst>
            <a:gd name="adj1" fmla="val 5085"/>
            <a:gd name="adj2" fmla="val 327528"/>
            <a:gd name="adj3" fmla="val 15872221"/>
            <a:gd name="adj4" fmla="val 1260000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en-US"/>
              <a:t>11/12/2018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11/12/2018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BE3DAC-7A94-45A3-9496-0AFD854086B2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5784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C3CE5-6908-4483-97DD-DD1C7FE32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48BF19-7CB4-4080-8F99-C96463B513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40B4A-7964-4589-8727-360DE9AA2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4F162-6236-47D3-A879-BAC22522493F}" type="datetimeFigureOut">
              <a:rPr lang="en-GB" smtClean="0"/>
              <a:t>12/11/2018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1F8947-8F8C-40E1-B76B-91334A266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C77117-F1CC-4E55-AD1B-B9580DBFD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6CB96-A97C-406A-BC77-69FD36549F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95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C49E9-FAE5-45D0-B208-55C56D4EA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D16B9-734B-4393-A348-F315B65456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889343-A98F-4773-BC12-48F813E0D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56E9C2-C6D5-41F3-BD22-8060D6945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7FDB4-A930-41FD-AA76-4EEF3AE7D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977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CD10C9-AC0B-4282-87C8-35BC1DD72A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9DD74E-FD60-46DC-BA63-39F1DACD34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DCBCBC-D723-4348-AD05-CC4D7C354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D1D14-165F-4B94-A73D-F51BE281B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91844A-602D-4280-8107-6A1CED5D0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84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3C3B0-C670-4DA0-B090-EFDAB0CEB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DB70A-A70B-42DB-B493-C083DDEA20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C70F1-5C52-4720-A09B-709E28E91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D3E4B-D362-4FB7-8F6C-90E9D7909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96F23-75F5-489A-BEC0-C9AD480F4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37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E3E74-56AE-4C56-B584-B9FDF5A5F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9CE3EB-CFC5-4C38-948F-AE6FD15D04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2A9C3F-2B58-4849-984B-C4908B355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6E5E8-33E2-4CC3-9202-8CC31C284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D4A8C2-8B01-4DE9-9C35-49E3FDECC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99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40463-7104-4C1C-BD40-BBB21E6D3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F34D3D-596F-4856-945D-8BB4D313B1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E73334-D46F-402B-816B-D6E752C551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187E2F-8793-4455-8B0D-7F8F1224A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EAA6F-45E1-41AD-A0D8-C4D18CC67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6C73F1-BDA9-4737-9F78-58403B78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287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C2491-3243-4A0E-AFEA-97DE4FD6C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23A643-9E68-44F0-8150-2B4FA8268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E4AEB0-84A1-48E1-B776-E1C6B99806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89013F-7558-4BAC-91D5-2224019AF4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BADDAF-3ECD-4276-87C6-80C62994EA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6A7BD1-2C75-45C6-9FB7-D01345881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65F505-9431-45A3-93F0-52AB8DFAE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4BC2F2-599D-4CB9-8D98-C577300BA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31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BFE09-1AE4-41FD-9595-50423A2A2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167DF4-E26F-42CE-95BD-D2F95C266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37152D-FC47-43F7-81CE-F7AD95ED9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A77119-839E-4D86-AE67-8FDEE1605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770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5D7750-80A8-48AF-8B6F-F4B81961B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CC993C-53F5-4232-8871-9FBB780D6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53CD0D-AD3A-4210-9A09-A6189609D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54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E9399-7594-4365-B379-E9A50E141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9D1840-87E0-40A3-84EC-7103CDEEED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69179-1540-4F25-8521-7924E6F996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2C4C98-577D-423B-A2C9-BB6D33C90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250777-26FA-4DA5-9D18-6926E4438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62E72A-B783-4AEF-B99F-16D350733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01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EFE6E-6D0F-4F9D-BC3B-DA1764662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A06E0B-86AF-4E00-A294-2ACEAF8044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B76304-5CA0-4B2D-A832-5E8AB6FA0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C2896E-7C33-4A55-8126-4DA625F42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27F31E-306E-48A5-A9ED-7B88D3151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39BF3D-2C69-417B-A958-FD6EE28AF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4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A596B7-52EA-4B78-9748-FF046984D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20FACB-EED8-456E-9694-5F4CE055B2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E92F9-0943-407E-A6A3-E8B05850EF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A6466-D3DE-440C-838D-CCB8B19CB0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9F0C1C-5245-4DBA-A60C-9A67A38B11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959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bing.com/images/search?view=detailV2&amp;ccid=GL%2bF0xE7&amp;id=17E37A32A160B344A97620F4D6B5FAB9E4EA7A28&amp;thid=OIP.GL-F0xE7Ft2MebZPplRt7QHaFj&amp;mediaurl=http://www.gracefulonline.com/Home/images/headers/technology.jpg&amp;exph=600&amp;expw=800&amp;q=computers+everywhere&amp;simid=608011528914403709&amp;selectedIndex=55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bing.com/images/search?view=detailV2&amp;ccid=GL%2bF0xE7&amp;id=17E37A32A160B344A97620F4D6B5FAB9E4EA7A28&amp;thid=OIP.GL-F0xE7Ft2MebZPplRt7QHaFj&amp;mediaurl=http://www.gracefulonline.com/Home/images/headers/technology.jpg&amp;exph=600&amp;expw=800&amp;q=computers+everywhere&amp;simid=608011528914403709&amp;selectedIndex=55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https://nlp.stanford.edu/fsnlp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n25JjoixM3I" TargetMode="External"/><Relationship Id="rId2" Type="http://schemas.openxmlformats.org/officeDocument/2006/relationships/hyperlink" Target="https://youtu.be/OQQ-W_63UgQ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hyperlink" Target="https://nlp.stanford.edu/fsnlp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804463" y="3320859"/>
            <a:ext cx="4523795" cy="2076333"/>
          </a:xfrm>
        </p:spPr>
        <p:txBody>
          <a:bodyPr anchor="t">
            <a:normAutofit/>
          </a:bodyPr>
          <a:lstStyle/>
          <a:p>
            <a:pPr algn="l"/>
            <a:r>
              <a:rPr lang="en-US" sz="4800"/>
              <a:t>Natural Language Processing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804463" y="2348680"/>
            <a:ext cx="4523795" cy="972180"/>
          </a:xfrm>
        </p:spPr>
        <p:txBody>
          <a:bodyPr anchor="b">
            <a:normAutofit/>
          </a:bodyPr>
          <a:lstStyle/>
          <a:p>
            <a:pPr algn="l"/>
            <a:r>
              <a:rPr lang="it-IT" sz="2000"/>
              <a:t>A Gentle Introduction</a:t>
            </a:r>
          </a:p>
        </p:txBody>
      </p:sp>
      <p:sp>
        <p:nvSpPr>
          <p:cNvPr id="96" name="Freeform: Shape 93">
            <a:extLst>
              <a:ext uri="{FF2B5EF4-FFF2-40B4-BE49-F238E27FC236}">
                <a16:creationId xmlns:a16="http://schemas.microsoft.com/office/drawing/2014/main" id="{BCC55ACC-A2F6-403C-A3A4-D59B3734D4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55786" y="381000"/>
            <a:ext cx="6333039" cy="6477000"/>
          </a:xfrm>
          <a:custGeom>
            <a:avLst/>
            <a:gdLst>
              <a:gd name="connsiteX0" fmla="*/ 3561588 w 6334689"/>
              <a:gd name="connsiteY0" fmla="*/ 0 h 6477000"/>
              <a:gd name="connsiteX1" fmla="*/ 6309883 w 6334689"/>
              <a:gd name="connsiteY1" fmla="*/ 1296087 h 6477000"/>
              <a:gd name="connsiteX2" fmla="*/ 6334689 w 6334689"/>
              <a:gd name="connsiteY2" fmla="*/ 1329261 h 6477000"/>
              <a:gd name="connsiteX3" fmla="*/ 6334689 w 6334689"/>
              <a:gd name="connsiteY3" fmla="*/ 5793916 h 6477000"/>
              <a:gd name="connsiteX4" fmla="*/ 6309883 w 6334689"/>
              <a:gd name="connsiteY4" fmla="*/ 5827089 h 6477000"/>
              <a:gd name="connsiteX5" fmla="*/ 5760467 w 6334689"/>
              <a:gd name="connsiteY5" fmla="*/ 6363539 h 6477000"/>
              <a:gd name="connsiteX6" fmla="*/ 5607796 w 6334689"/>
              <a:gd name="connsiteY6" fmla="*/ 6477000 h 6477000"/>
              <a:gd name="connsiteX7" fmla="*/ 1519571 w 6334689"/>
              <a:gd name="connsiteY7" fmla="*/ 6477000 h 6477000"/>
              <a:gd name="connsiteX8" fmla="*/ 1296088 w 6334689"/>
              <a:gd name="connsiteY8" fmla="*/ 6309883 h 6477000"/>
              <a:gd name="connsiteX9" fmla="*/ 0 w 6334689"/>
              <a:gd name="connsiteY9" fmla="*/ 3561588 h 6477000"/>
              <a:gd name="connsiteX10" fmla="*/ 3561588 w 6334689"/>
              <a:gd name="connsiteY10" fmla="*/ 0 h 647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4689" h="6477000">
                <a:moveTo>
                  <a:pt x="3561588" y="0"/>
                </a:moveTo>
                <a:cubicBezTo>
                  <a:pt x="4668032" y="0"/>
                  <a:pt x="5656635" y="504534"/>
                  <a:pt x="6309883" y="1296087"/>
                </a:cubicBezTo>
                <a:lnTo>
                  <a:pt x="6334689" y="1329261"/>
                </a:lnTo>
                <a:lnTo>
                  <a:pt x="6334689" y="5793916"/>
                </a:lnTo>
                <a:lnTo>
                  <a:pt x="6309883" y="5827089"/>
                </a:lnTo>
                <a:cubicBezTo>
                  <a:pt x="6146571" y="6024977"/>
                  <a:pt x="5962299" y="6204927"/>
                  <a:pt x="5760467" y="6363539"/>
                </a:cubicBezTo>
                <a:lnTo>
                  <a:pt x="5607796" y="6477000"/>
                </a:lnTo>
                <a:lnTo>
                  <a:pt x="1519571" y="6477000"/>
                </a:lnTo>
                <a:lnTo>
                  <a:pt x="1296088" y="6309883"/>
                </a:lnTo>
                <a:cubicBezTo>
                  <a:pt x="504535" y="5656635"/>
                  <a:pt x="0" y="4668032"/>
                  <a:pt x="0" y="3561588"/>
                </a:cubicBezTo>
                <a:cubicBezTo>
                  <a:pt x="0" y="1594577"/>
                  <a:pt x="1594577" y="0"/>
                  <a:pt x="3561588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ACF421-8BBC-44F1-BE3E-B367237832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" r="1" b="1"/>
          <a:stretch/>
        </p:blipFill>
        <p:spPr>
          <a:xfrm>
            <a:off x="6019518" y="544777"/>
            <a:ext cx="6169307" cy="6313225"/>
          </a:xfrm>
          <a:custGeom>
            <a:avLst/>
            <a:gdLst>
              <a:gd name="connsiteX0" fmla="*/ 3397813 w 6170914"/>
              <a:gd name="connsiteY0" fmla="*/ 0 h 6313225"/>
              <a:gd name="connsiteX1" fmla="*/ 6019731 w 6170914"/>
              <a:gd name="connsiteY1" fmla="*/ 1236489 h 6313225"/>
              <a:gd name="connsiteX2" fmla="*/ 6170914 w 6170914"/>
              <a:gd name="connsiteY2" fmla="*/ 1438663 h 6313225"/>
              <a:gd name="connsiteX3" fmla="*/ 6170914 w 6170914"/>
              <a:gd name="connsiteY3" fmla="*/ 5356963 h 6313225"/>
              <a:gd name="connsiteX4" fmla="*/ 6019731 w 6170914"/>
              <a:gd name="connsiteY4" fmla="*/ 5559138 h 6313225"/>
              <a:gd name="connsiteX5" fmla="*/ 5194591 w 6170914"/>
              <a:gd name="connsiteY5" fmla="*/ 6282226 h 6313225"/>
              <a:gd name="connsiteX6" fmla="*/ 5141791 w 6170914"/>
              <a:gd name="connsiteY6" fmla="*/ 6313225 h 6313225"/>
              <a:gd name="connsiteX7" fmla="*/ 1659199 w 6170914"/>
              <a:gd name="connsiteY7" fmla="*/ 6313225 h 6313225"/>
              <a:gd name="connsiteX8" fmla="*/ 1498064 w 6170914"/>
              <a:gd name="connsiteY8" fmla="*/ 6215333 h 6313225"/>
              <a:gd name="connsiteX9" fmla="*/ 0 w 6170914"/>
              <a:gd name="connsiteY9" fmla="*/ 3397813 h 6313225"/>
              <a:gd name="connsiteX10" fmla="*/ 3397813 w 6170914"/>
              <a:gd name="connsiteY10" fmla="*/ 0 h 631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70914" h="6313225">
                <a:moveTo>
                  <a:pt x="3397813" y="0"/>
                </a:moveTo>
                <a:cubicBezTo>
                  <a:pt x="4453378" y="0"/>
                  <a:pt x="5396522" y="481334"/>
                  <a:pt x="6019731" y="1236489"/>
                </a:cubicBezTo>
                <a:lnTo>
                  <a:pt x="6170914" y="1438663"/>
                </a:lnTo>
                <a:lnTo>
                  <a:pt x="6170914" y="5356963"/>
                </a:lnTo>
                <a:lnTo>
                  <a:pt x="6019731" y="5559138"/>
                </a:lnTo>
                <a:cubicBezTo>
                  <a:pt x="5786028" y="5842321"/>
                  <a:pt x="5507333" y="6086998"/>
                  <a:pt x="5194591" y="6282226"/>
                </a:cubicBezTo>
                <a:lnTo>
                  <a:pt x="5141791" y="6313225"/>
                </a:lnTo>
                <a:lnTo>
                  <a:pt x="1659199" y="6313225"/>
                </a:lnTo>
                <a:lnTo>
                  <a:pt x="1498064" y="6215333"/>
                </a:lnTo>
                <a:cubicBezTo>
                  <a:pt x="594240" y="5604721"/>
                  <a:pt x="0" y="4570663"/>
                  <a:pt x="0" y="3397813"/>
                </a:cubicBezTo>
                <a:cubicBezTo>
                  <a:pt x="0" y="1521253"/>
                  <a:pt x="1521253" y="0"/>
                  <a:pt x="339781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089201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01">
            <a:extLst>
              <a:ext uri="{FF2B5EF4-FFF2-40B4-BE49-F238E27FC236}">
                <a16:creationId xmlns:a16="http://schemas.microsoft.com/office/drawing/2014/main" id="{FC2D2803-67A9-4406-BE75-362E94394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3" y="-1004"/>
            <a:ext cx="12185778" cy="68600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E25621CF-FD9B-4BC3-9ECC-36CAF62103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1174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6" name="Freeform: Shape 105">
            <a:extLst>
              <a:ext uri="{FF2B5EF4-FFF2-40B4-BE49-F238E27FC236}">
                <a16:creationId xmlns:a16="http://schemas.microsoft.com/office/drawing/2014/main" id="{C80C3A2E-251A-4505-B1B8-C85CBF21F3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2258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750046" y="632990"/>
            <a:ext cx="4061585" cy="1043409"/>
          </a:xfrm>
        </p:spPr>
        <p:txBody>
          <a:bodyPr>
            <a:normAutofit/>
          </a:bodyPr>
          <a:lstStyle/>
          <a:p>
            <a:r>
              <a:rPr lang="en-GB" sz="3600"/>
              <a:t>Machine Translation</a:t>
            </a:r>
            <a:endParaRPr lang="en-US" sz="360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750047" y="1774371"/>
            <a:ext cx="3820763" cy="3197679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GB" sz="1800"/>
              <a:t>MT deals with the study of the use of computer systems to translate text or speech from one language to another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0E053B-B929-49BC-ABC4-E9A3A7775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048" y="2201862"/>
            <a:ext cx="4447616" cy="270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557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01">
            <a:extLst>
              <a:ext uri="{FF2B5EF4-FFF2-40B4-BE49-F238E27FC236}">
                <a16:creationId xmlns:a16="http://schemas.microsoft.com/office/drawing/2014/main" id="{FC2D2803-67A9-4406-BE75-362E94394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3" y="-1004"/>
            <a:ext cx="12185778" cy="68600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E25621CF-FD9B-4BC3-9ECC-36CAF62103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1174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6" name="Freeform: Shape 105">
            <a:extLst>
              <a:ext uri="{FF2B5EF4-FFF2-40B4-BE49-F238E27FC236}">
                <a16:creationId xmlns:a16="http://schemas.microsoft.com/office/drawing/2014/main" id="{C80C3A2E-251A-4505-B1B8-C85CBF21F3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2258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750046" y="632990"/>
            <a:ext cx="4061585" cy="1043409"/>
          </a:xfrm>
        </p:spPr>
        <p:txBody>
          <a:bodyPr>
            <a:normAutofit/>
          </a:bodyPr>
          <a:lstStyle/>
          <a:p>
            <a:r>
              <a:rPr lang="en-GB" sz="3600"/>
              <a:t>Information Retrieval</a:t>
            </a:r>
            <a:endParaRPr lang="en-US" sz="360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750047" y="1774371"/>
            <a:ext cx="3820763" cy="3197679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GB" sz="1800"/>
              <a:t>obtaining relevant materials based on a query from a collection of information system resources</a:t>
            </a:r>
          </a:p>
        </p:txBody>
      </p:sp>
      <p:pic>
        <p:nvPicPr>
          <p:cNvPr id="7" name="Content Placeholder 5" descr="A picture containing indoor, cat, sitting, monitor&#10;&#10;Description generated with very high confidence">
            <a:extLst>
              <a:ext uri="{FF2B5EF4-FFF2-40B4-BE49-F238E27FC236}">
                <a16:creationId xmlns:a16="http://schemas.microsoft.com/office/drawing/2014/main" id="{AFB45DF3-21C6-4FCF-8970-08E615100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048" y="2018397"/>
            <a:ext cx="4447616" cy="306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138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01">
            <a:extLst>
              <a:ext uri="{FF2B5EF4-FFF2-40B4-BE49-F238E27FC236}">
                <a16:creationId xmlns:a16="http://schemas.microsoft.com/office/drawing/2014/main" id="{FC2D2803-67A9-4406-BE75-362E94394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3" y="-1004"/>
            <a:ext cx="12185778" cy="68600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E25621CF-FD9B-4BC3-9ECC-36CAF62103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1174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6" name="Freeform: Shape 105">
            <a:extLst>
              <a:ext uri="{FF2B5EF4-FFF2-40B4-BE49-F238E27FC236}">
                <a16:creationId xmlns:a16="http://schemas.microsoft.com/office/drawing/2014/main" id="{C80C3A2E-251A-4505-B1B8-C85CBF21F3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2258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750046" y="632990"/>
            <a:ext cx="4061585" cy="1043409"/>
          </a:xfrm>
        </p:spPr>
        <p:txBody>
          <a:bodyPr>
            <a:normAutofit/>
          </a:bodyPr>
          <a:lstStyle/>
          <a:p>
            <a:r>
              <a:rPr lang="en-GB" sz="3300"/>
              <a:t>Sentiment Analysis</a:t>
            </a:r>
            <a:br>
              <a:rPr lang="en-GB" sz="3300"/>
            </a:br>
            <a:r>
              <a:rPr lang="en-GB" sz="3300"/>
              <a:t>aka </a:t>
            </a:r>
            <a:r>
              <a:rPr lang="en-GB" sz="3300" i="1"/>
              <a:t>opinion mining</a:t>
            </a:r>
            <a:endParaRPr lang="en-US" sz="330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750047" y="1774371"/>
            <a:ext cx="3820763" cy="3197679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GB" sz="1800"/>
              <a:t>refers to the use of natural language processing techniques and tools to identify, extract, quantify, and study affective states and subjective information.</a:t>
            </a:r>
          </a:p>
        </p:txBody>
      </p:sp>
      <p:pic>
        <p:nvPicPr>
          <p:cNvPr id="3" name="Picture 2" descr="A picture containing LEGO, toy, sky&#10;&#10;Description generated with very high confidence">
            <a:extLst>
              <a:ext uri="{FF2B5EF4-FFF2-40B4-BE49-F238E27FC236}">
                <a16:creationId xmlns:a16="http://schemas.microsoft.com/office/drawing/2014/main" id="{34AF0C34-9718-428E-8879-038C328DD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048" y="2473352"/>
            <a:ext cx="4447616" cy="215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146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01">
            <a:extLst>
              <a:ext uri="{FF2B5EF4-FFF2-40B4-BE49-F238E27FC236}">
                <a16:creationId xmlns:a16="http://schemas.microsoft.com/office/drawing/2014/main" id="{FC2D2803-67A9-4406-BE75-362E94394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3" y="-1004"/>
            <a:ext cx="12185778" cy="68600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E25621CF-FD9B-4BC3-9ECC-36CAF62103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1174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6" name="Freeform: Shape 105">
            <a:extLst>
              <a:ext uri="{FF2B5EF4-FFF2-40B4-BE49-F238E27FC236}">
                <a16:creationId xmlns:a16="http://schemas.microsoft.com/office/drawing/2014/main" id="{C80C3A2E-251A-4505-B1B8-C85CBF21F3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2258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750046" y="632990"/>
            <a:ext cx="4061585" cy="1043409"/>
          </a:xfrm>
        </p:spPr>
        <p:txBody>
          <a:bodyPr>
            <a:normAutofit/>
          </a:bodyPr>
          <a:lstStyle/>
          <a:p>
            <a:r>
              <a:rPr lang="en-GB" sz="3300" dirty="0"/>
              <a:t>Information Extraction</a:t>
            </a:r>
            <a:endParaRPr lang="en-US" sz="3300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750047" y="1774371"/>
            <a:ext cx="3820763" cy="3197679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GB" sz="1800" dirty="0"/>
              <a:t>automatically extraction of structured information from unstructured and/or semi-structured machine-readable documents.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4026919A-001A-4FD5-B6C3-C80BBAA5D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452" y="2010116"/>
            <a:ext cx="5353861" cy="299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76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01">
            <a:extLst>
              <a:ext uri="{FF2B5EF4-FFF2-40B4-BE49-F238E27FC236}">
                <a16:creationId xmlns:a16="http://schemas.microsoft.com/office/drawing/2014/main" id="{FC2D2803-67A9-4406-BE75-362E94394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3" y="-1004"/>
            <a:ext cx="12185778" cy="68600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E25621CF-FD9B-4BC3-9ECC-36CAF62103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1174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6" name="Freeform: Shape 105">
            <a:extLst>
              <a:ext uri="{FF2B5EF4-FFF2-40B4-BE49-F238E27FC236}">
                <a16:creationId xmlns:a16="http://schemas.microsoft.com/office/drawing/2014/main" id="{C80C3A2E-251A-4505-B1B8-C85CBF21F3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2258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750046" y="632990"/>
            <a:ext cx="4061585" cy="1043409"/>
          </a:xfrm>
        </p:spPr>
        <p:txBody>
          <a:bodyPr>
            <a:normAutofit/>
          </a:bodyPr>
          <a:lstStyle/>
          <a:p>
            <a:r>
              <a:rPr lang="en-GB" sz="3300" dirty="0"/>
              <a:t>Question Answering</a:t>
            </a:r>
            <a:endParaRPr lang="en-US" sz="3300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870456" y="1676399"/>
            <a:ext cx="3820763" cy="3197679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GB" sz="1800" dirty="0"/>
              <a:t>QA systems that answer questions posed by humans with natural language</a:t>
            </a:r>
          </a:p>
        </p:txBody>
      </p:sp>
      <p:pic>
        <p:nvPicPr>
          <p:cNvPr id="3" name="Picture 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B4162E10-E078-4174-8C02-92CBBE1B96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1584" y="1340768"/>
            <a:ext cx="5615201" cy="435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0015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Freeform: Shape 137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3969" y="470925"/>
            <a:ext cx="437986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862804" y="1012004"/>
            <a:ext cx="3415268" cy="4795408"/>
          </a:xfrm>
        </p:spPr>
        <p:txBody>
          <a:bodyPr>
            <a:normAutofit/>
          </a:bodyPr>
          <a:lstStyle/>
          <a:p>
            <a:r>
              <a:rPr lang="en-US" altLang="en-US">
                <a:solidFill>
                  <a:srgbClr val="FFFFFF"/>
                </a:solidFill>
              </a:rPr>
              <a:t>Other Related NLP Applications</a:t>
            </a:r>
            <a:endParaRPr lang="en-US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8197" name="Rectangle 3">
            <a:extLst>
              <a:ext uri="{FF2B5EF4-FFF2-40B4-BE49-F238E27FC236}">
                <a16:creationId xmlns:a16="http://schemas.microsoft.com/office/drawing/2014/main" id="{0EC0291E-2A1C-4E29-8754-B726C14D6E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14007"/>
              </p:ext>
            </p:extLst>
          </p:nvPr>
        </p:nvGraphicFramePr>
        <p:xfrm>
          <a:off x="5192947" y="470924"/>
          <a:ext cx="6511908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0119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A8AA5BC-4F7A-4226-8F99-6D824B226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88825" cy="68613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E5445C6-DD42-4979-86FF-03730E8C6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650" y="321733"/>
            <a:ext cx="11570474" cy="6214534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318B9-66F7-4645-B051-2345617A9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603" y="1122362"/>
            <a:ext cx="9141618" cy="28400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5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Why is NLP hard?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5000665-DFC7-417E-8FD7-516A0F15C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3169" y="4109417"/>
            <a:ext cx="2742486" cy="0"/>
          </a:xfrm>
          <a:prstGeom prst="line">
            <a:avLst/>
          </a:prstGeom>
          <a:ln w="1270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7646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571401" y="1573586"/>
            <a:ext cx="9120209" cy="1325563"/>
          </a:xfrm>
        </p:spPr>
        <p:txBody>
          <a:bodyPr>
            <a:normAutofit/>
          </a:bodyPr>
          <a:lstStyle/>
          <a:p>
            <a:r>
              <a:rPr lang="en-GB" sz="4400" dirty="0"/>
              <a:t>Humans Language Ambiguity</a:t>
            </a:r>
            <a:br>
              <a:rPr lang="en-GB" sz="4400" dirty="0"/>
            </a:br>
            <a:r>
              <a:rPr lang="en-US" altLang="en-US" sz="2400" dirty="0"/>
              <a:t>lexical, phrase, semantic ambiguities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71401" y="2832926"/>
            <a:ext cx="6064538" cy="266563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sz="2400" dirty="0"/>
              <a:t>Iraqi Head Seeks Arms</a:t>
            </a:r>
          </a:p>
          <a:p>
            <a:pPr lvl="1">
              <a:lnSpc>
                <a:spcPct val="80000"/>
              </a:lnSpc>
            </a:pPr>
            <a:r>
              <a:rPr lang="en-US" altLang="en-US" sz="1600" i="1" u="sng" dirty="0"/>
              <a:t>Word sense</a:t>
            </a:r>
            <a:r>
              <a:rPr lang="en-US" altLang="en-US" sz="1600" i="1" dirty="0"/>
              <a:t> is ambiguous (head, arms) </a:t>
            </a:r>
          </a:p>
          <a:p>
            <a:pPr>
              <a:lnSpc>
                <a:spcPct val="80000"/>
              </a:lnSpc>
            </a:pPr>
            <a:r>
              <a:rPr lang="en-US" altLang="en-US" sz="2400" dirty="0"/>
              <a:t>Stolen Painting Found by Tree</a:t>
            </a:r>
          </a:p>
          <a:p>
            <a:pPr lvl="1">
              <a:lnSpc>
                <a:spcPct val="80000"/>
              </a:lnSpc>
            </a:pPr>
            <a:r>
              <a:rPr lang="en-US" altLang="en-US" sz="1600" i="1" u="sng" dirty="0"/>
              <a:t>Thematic role</a:t>
            </a:r>
            <a:r>
              <a:rPr lang="en-US" altLang="en-US" sz="1600" i="1" dirty="0"/>
              <a:t> is ambiguous: tree is agent or location?</a:t>
            </a:r>
          </a:p>
          <a:p>
            <a:pPr>
              <a:lnSpc>
                <a:spcPct val="80000"/>
              </a:lnSpc>
            </a:pPr>
            <a:r>
              <a:rPr lang="en-US" altLang="en-US" sz="2400" dirty="0"/>
              <a:t>Ban on Nude Dancing on Governor’s Desk</a:t>
            </a:r>
          </a:p>
          <a:p>
            <a:pPr lvl="1">
              <a:lnSpc>
                <a:spcPct val="80000"/>
              </a:lnSpc>
            </a:pPr>
            <a:r>
              <a:rPr lang="en-US" altLang="en-US" sz="1600" i="1" u="sng" dirty="0"/>
              <a:t>Syntactic structure (attachment</a:t>
            </a:r>
            <a:r>
              <a:rPr lang="en-US" altLang="en-US" sz="1600" i="1" dirty="0"/>
              <a:t>) is ambiguous: is the ban or the dancing on the desk?</a:t>
            </a:r>
          </a:p>
          <a:p>
            <a:pPr>
              <a:lnSpc>
                <a:spcPct val="80000"/>
              </a:lnSpc>
            </a:pPr>
            <a:r>
              <a:rPr lang="en-US" altLang="en-US" sz="2400" dirty="0"/>
              <a:t>Hospitals Are Sued by 7 Foot Doctors</a:t>
            </a:r>
          </a:p>
          <a:p>
            <a:pPr lvl="1">
              <a:lnSpc>
                <a:spcPct val="80000"/>
              </a:lnSpc>
            </a:pPr>
            <a:r>
              <a:rPr lang="en-US" altLang="en-US" sz="1600" i="1" u="sng" dirty="0"/>
              <a:t>Semantics</a:t>
            </a:r>
            <a:r>
              <a:rPr lang="en-US" altLang="en-US" sz="1600" i="1" dirty="0"/>
              <a:t> is ambiguous : what is 7 foot?</a:t>
            </a:r>
          </a:p>
        </p:txBody>
      </p:sp>
      <p:sp>
        <p:nvSpPr>
          <p:cNvPr id="143" name="Freeform 6">
            <a:extLst>
              <a:ext uri="{FF2B5EF4-FFF2-40B4-BE49-F238E27FC236}">
                <a16:creationId xmlns:a16="http://schemas.microsoft.com/office/drawing/2014/main" id="{A9616D99-AEFB-4C95-84EF-5DEC698D9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661" y="744469"/>
            <a:ext cx="3274815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5" name="Freeform 6">
            <a:extLst>
              <a:ext uri="{FF2B5EF4-FFF2-40B4-BE49-F238E27FC236}">
                <a16:creationId xmlns:a16="http://schemas.microsoft.com/office/drawing/2014/main" id="{D0F97023-F626-4FC5-8C2D-753B5C7F4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49839" y="1685652"/>
            <a:ext cx="3274160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0841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571401" y="1573586"/>
            <a:ext cx="9120209" cy="1325563"/>
          </a:xfrm>
        </p:spPr>
        <p:txBody>
          <a:bodyPr>
            <a:normAutofit/>
          </a:bodyPr>
          <a:lstStyle/>
          <a:p>
            <a:r>
              <a:rPr lang="en-US" altLang="en-US" dirty="0"/>
              <a:t>Language evolves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71401" y="2832926"/>
            <a:ext cx="6064538" cy="2665637"/>
          </a:xfrm>
        </p:spPr>
        <p:txBody>
          <a:bodyPr>
            <a:normAutofit/>
          </a:bodyPr>
          <a:lstStyle/>
          <a:p>
            <a:r>
              <a:rPr lang="en-US" altLang="en-US" dirty="0"/>
              <a:t>new words are constantly introduced</a:t>
            </a:r>
          </a:p>
          <a:p>
            <a:pPr fontAlgn="base"/>
            <a:r>
              <a:rPr lang="en-GB" dirty="0"/>
              <a:t>the parsing rules are flexible</a:t>
            </a:r>
          </a:p>
          <a:p>
            <a:pPr fontAlgn="base"/>
            <a:r>
              <a:rPr lang="en-GB" dirty="0"/>
              <a:t>ambiguity is inherent</a:t>
            </a:r>
            <a:endParaRPr lang="en-US" altLang="en-US" dirty="0"/>
          </a:p>
          <a:p>
            <a:r>
              <a:rPr lang="en-US" altLang="en-US" dirty="0"/>
              <a:t>meanings are context dependent</a:t>
            </a:r>
          </a:p>
        </p:txBody>
      </p:sp>
      <p:sp>
        <p:nvSpPr>
          <p:cNvPr id="143" name="Freeform 6">
            <a:extLst>
              <a:ext uri="{FF2B5EF4-FFF2-40B4-BE49-F238E27FC236}">
                <a16:creationId xmlns:a16="http://schemas.microsoft.com/office/drawing/2014/main" id="{A9616D99-AEFB-4C95-84EF-5DEC698D9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661" y="744469"/>
            <a:ext cx="3274815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5" name="Freeform 6">
            <a:extLst>
              <a:ext uri="{FF2B5EF4-FFF2-40B4-BE49-F238E27FC236}">
                <a16:creationId xmlns:a16="http://schemas.microsoft.com/office/drawing/2014/main" id="{D0F97023-F626-4FC5-8C2D-753B5C7F4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49839" y="1685652"/>
            <a:ext cx="3274160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2561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571401" y="1573586"/>
            <a:ext cx="9120209" cy="1325563"/>
          </a:xfrm>
        </p:spPr>
        <p:txBody>
          <a:bodyPr>
            <a:normAutofit/>
          </a:bodyPr>
          <a:lstStyle/>
          <a:p>
            <a:r>
              <a:rPr lang="en-US" altLang="en-US" dirty="0"/>
              <a:t>Language is subtle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71401" y="2832926"/>
            <a:ext cx="6064538" cy="2665637"/>
          </a:xfrm>
        </p:spPr>
        <p:txBody>
          <a:bodyPr>
            <a:normAutofit fontScale="92500"/>
          </a:bodyPr>
          <a:lstStyle/>
          <a:p>
            <a:r>
              <a:rPr lang="en-US" altLang="en-US" dirty="0"/>
              <a:t>He arrived at the lecture</a:t>
            </a:r>
          </a:p>
          <a:p>
            <a:r>
              <a:rPr lang="en-US" altLang="en-US" dirty="0"/>
              <a:t>He chuckled at the lecture</a:t>
            </a:r>
          </a:p>
          <a:p>
            <a:r>
              <a:rPr lang="en-US" altLang="en-US" dirty="0"/>
              <a:t>He chuckled his way through the lecture</a:t>
            </a:r>
          </a:p>
          <a:p>
            <a:r>
              <a:rPr lang="en-US" altLang="en-US" dirty="0"/>
              <a:t>**He arrived his way through the lecture</a:t>
            </a:r>
          </a:p>
          <a:p>
            <a:r>
              <a:rPr lang="en-US" altLang="en-US" dirty="0"/>
              <a:t>Language is complicated!</a:t>
            </a:r>
          </a:p>
        </p:txBody>
      </p:sp>
      <p:sp>
        <p:nvSpPr>
          <p:cNvPr id="143" name="Freeform 6">
            <a:extLst>
              <a:ext uri="{FF2B5EF4-FFF2-40B4-BE49-F238E27FC236}">
                <a16:creationId xmlns:a16="http://schemas.microsoft.com/office/drawing/2014/main" id="{A9616D99-AEFB-4C95-84EF-5DEC698D9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661" y="744469"/>
            <a:ext cx="3274815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5" name="Freeform 6">
            <a:extLst>
              <a:ext uri="{FF2B5EF4-FFF2-40B4-BE49-F238E27FC236}">
                <a16:creationId xmlns:a16="http://schemas.microsoft.com/office/drawing/2014/main" id="{D0F97023-F626-4FC5-8C2D-753B5C7F4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49839" y="1685652"/>
            <a:ext cx="3274160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4634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571401" y="1573586"/>
            <a:ext cx="9120209" cy="1325563"/>
          </a:xfrm>
        </p:spPr>
        <p:txBody>
          <a:bodyPr>
            <a:normAutofit/>
          </a:bodyPr>
          <a:lstStyle/>
          <a:p>
            <a:r>
              <a:rPr lang="en-GB" dirty="0"/>
              <a:t>Why </a:t>
            </a:r>
            <a:br>
              <a:rPr lang="en-GB" dirty="0"/>
            </a:br>
            <a:r>
              <a:rPr lang="en-GB" dirty="0"/>
              <a:t>Natural Language Processing? 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71401" y="3060017"/>
            <a:ext cx="6064538" cy="2457216"/>
          </a:xfrm>
        </p:spPr>
        <p:txBody>
          <a:bodyPr>
            <a:normAutofit/>
          </a:bodyPr>
          <a:lstStyle/>
          <a:p>
            <a:r>
              <a:rPr lang="en-GB" sz="2400" dirty="0"/>
              <a:t>Computing devices have become a huge part of our lives</a:t>
            </a:r>
          </a:p>
          <a:p>
            <a:r>
              <a:rPr lang="en-GB" sz="2400" dirty="0"/>
              <a:t>we generate tonnes and tonnes of data</a:t>
            </a:r>
          </a:p>
          <a:p>
            <a:r>
              <a:rPr lang="en-GB" sz="2400" dirty="0"/>
              <a:t>we desire to know what the data is telling us</a:t>
            </a:r>
          </a:p>
          <a:p>
            <a:r>
              <a:rPr lang="en-GB" sz="2400" dirty="0"/>
              <a:t>sometimes in real-time</a:t>
            </a:r>
          </a:p>
        </p:txBody>
      </p:sp>
      <p:sp>
        <p:nvSpPr>
          <p:cNvPr id="143" name="Freeform 6">
            <a:extLst>
              <a:ext uri="{FF2B5EF4-FFF2-40B4-BE49-F238E27FC236}">
                <a16:creationId xmlns:a16="http://schemas.microsoft.com/office/drawing/2014/main" id="{A9616D99-AEFB-4C95-84EF-5DEC698D9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661" y="744469"/>
            <a:ext cx="3274815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5" name="Freeform 6">
            <a:extLst>
              <a:ext uri="{FF2B5EF4-FFF2-40B4-BE49-F238E27FC236}">
                <a16:creationId xmlns:a16="http://schemas.microsoft.com/office/drawing/2014/main" id="{D0F97023-F626-4FC5-8C2D-753B5C7F4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49839" y="1685652"/>
            <a:ext cx="3274160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1026" name="Picture 2" descr="Image result for computers everywhere">
            <a:hlinkClick r:id="rId2"/>
            <a:extLst>
              <a:ext uri="{FF2B5EF4-FFF2-40B4-BE49-F238E27FC236}">
                <a16:creationId xmlns:a16="http://schemas.microsoft.com/office/drawing/2014/main" id="{3FD38358-5D67-4A3C-B43F-95AE2F579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839" y="3202131"/>
            <a:ext cx="2541771" cy="2173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9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571401" y="1573586"/>
            <a:ext cx="9120209" cy="1325563"/>
          </a:xfrm>
        </p:spPr>
        <p:txBody>
          <a:bodyPr>
            <a:normAutofit/>
          </a:bodyPr>
          <a:lstStyle/>
          <a:p>
            <a:r>
              <a:rPr lang="en-US" altLang="en-US" dirty="0"/>
              <a:t>Language representation is unique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71401" y="2832926"/>
            <a:ext cx="6064538" cy="2665637"/>
          </a:xfrm>
        </p:spPr>
        <p:txBody>
          <a:bodyPr>
            <a:normAutofit/>
          </a:bodyPr>
          <a:lstStyle/>
          <a:p>
            <a:r>
              <a:rPr lang="en-US" altLang="en-US" dirty="0"/>
              <a:t>no know universal representation</a:t>
            </a:r>
          </a:p>
          <a:p>
            <a:r>
              <a:rPr lang="en-US" altLang="en-US" dirty="0"/>
              <a:t>often application-specific</a:t>
            </a:r>
          </a:p>
          <a:p>
            <a:r>
              <a:rPr lang="en-US" altLang="en-US" dirty="0"/>
              <a:t>world knowledge required for interpretation</a:t>
            </a:r>
          </a:p>
          <a:p>
            <a:r>
              <a:rPr lang="en-US" altLang="en-US" dirty="0"/>
              <a:t>many languages, dialects, styles etc. </a:t>
            </a:r>
          </a:p>
        </p:txBody>
      </p:sp>
      <p:sp>
        <p:nvSpPr>
          <p:cNvPr id="143" name="Freeform 6">
            <a:extLst>
              <a:ext uri="{FF2B5EF4-FFF2-40B4-BE49-F238E27FC236}">
                <a16:creationId xmlns:a16="http://schemas.microsoft.com/office/drawing/2014/main" id="{A9616D99-AEFB-4C95-84EF-5DEC698D9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661" y="744469"/>
            <a:ext cx="3274815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5" name="Freeform 6">
            <a:extLst>
              <a:ext uri="{FF2B5EF4-FFF2-40B4-BE49-F238E27FC236}">
                <a16:creationId xmlns:a16="http://schemas.microsoft.com/office/drawing/2014/main" id="{D0F97023-F626-4FC5-8C2D-753B5C7F4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49839" y="1685652"/>
            <a:ext cx="3274160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56693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A8AA5BC-4F7A-4226-8F99-6D824B226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88825" cy="68613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E5445C6-DD42-4979-86FF-03730E8C6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650" y="321733"/>
            <a:ext cx="11570474" cy="6214534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318B9-66F7-4645-B051-2345617A9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603" y="1122362"/>
            <a:ext cx="9141618" cy="28400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57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Some ke</a:t>
            </a:r>
            <a:r>
              <a:rPr lang="en-US" sz="5700" dirty="0"/>
              <a:t>y </a:t>
            </a:r>
            <a:r>
              <a:rPr lang="en-US" sz="57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NLP tasks?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5000665-DFC7-417E-8FD7-516A0F15C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3169" y="4109417"/>
            <a:ext cx="2742486" cy="0"/>
          </a:xfrm>
          <a:prstGeom prst="line">
            <a:avLst/>
          </a:prstGeom>
          <a:ln w="1270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1817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3083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99" y="643467"/>
            <a:ext cx="3363098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>
                <a:solidFill>
                  <a:schemeClr val="bg1"/>
                </a:solidFill>
              </a:rPr>
              <a:t>Part of Speech Tagging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A2790C-9CE6-4FC9-9786-E26690E4D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00" y="2638044"/>
            <a:ext cx="3363098" cy="3415622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Parts of speech tagging is one of the most fundamental tasks in NLP.</a:t>
            </a:r>
          </a:p>
          <a:p>
            <a:r>
              <a:rPr lang="en-US" sz="2000" dirty="0">
                <a:solidFill>
                  <a:schemeClr val="bg1"/>
                </a:solidFill>
              </a:rPr>
              <a:t>It involves using some techniques and statistics to understand the part of speech of a word.</a:t>
            </a:r>
          </a:p>
        </p:txBody>
      </p:sp>
      <p:pic>
        <p:nvPicPr>
          <p:cNvPr id="15" name="Content Placeholder 3">
            <a:extLst>
              <a:ext uri="{FF2B5EF4-FFF2-40B4-BE49-F238E27FC236}">
                <a16:creationId xmlns:a16="http://schemas.microsoft.com/office/drawing/2014/main" id="{6812B032-626F-4CE3-B5DF-72837CF3E8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4293" y="2348358"/>
            <a:ext cx="6696744" cy="187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6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3083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99" y="643467"/>
            <a:ext cx="3363098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Parsing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A2790C-9CE6-4FC9-9786-E26690E4D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00" y="2638044"/>
            <a:ext cx="3363098" cy="3415622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Parsing attempts to the build the </a:t>
            </a:r>
            <a:r>
              <a:rPr lang="en-US" sz="2000" i="1" dirty="0">
                <a:solidFill>
                  <a:schemeClr val="bg1"/>
                </a:solidFill>
              </a:rPr>
              <a:t>parse tree </a:t>
            </a:r>
            <a:r>
              <a:rPr lang="en-US" sz="2000" dirty="0">
                <a:solidFill>
                  <a:schemeClr val="bg1"/>
                </a:solidFill>
              </a:rPr>
              <a:t>of a sentence based on its grammar</a:t>
            </a:r>
          </a:p>
          <a:p>
            <a:r>
              <a:rPr lang="en-US" sz="2000" dirty="0">
                <a:solidFill>
                  <a:schemeClr val="bg1"/>
                </a:solidFill>
              </a:rPr>
              <a:t>A grammar could be </a:t>
            </a:r>
            <a:r>
              <a:rPr lang="en-US" sz="2000" i="1" dirty="0">
                <a:solidFill>
                  <a:schemeClr val="bg1"/>
                </a:solidFill>
              </a:rPr>
              <a:t>phrase-structured</a:t>
            </a:r>
            <a:r>
              <a:rPr lang="en-US" sz="2000" dirty="0">
                <a:solidFill>
                  <a:schemeClr val="bg1"/>
                </a:solidFill>
              </a:rPr>
              <a:t> or </a:t>
            </a:r>
            <a:r>
              <a:rPr lang="en-US" sz="2000" i="1" dirty="0">
                <a:solidFill>
                  <a:schemeClr val="bg1"/>
                </a:solidFill>
              </a:rPr>
              <a:t>dependency grammar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322EDE-0280-4A73-B984-18B26A5644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485" t="35300" r="15291" b="20387"/>
          <a:stretch/>
        </p:blipFill>
        <p:spPr>
          <a:xfrm>
            <a:off x="5648924" y="643467"/>
            <a:ext cx="4806323" cy="22814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76B3938-7C8B-4E54-A120-3A10114A9A1B}"/>
              </a:ext>
            </a:extLst>
          </p:cNvPr>
          <p:cNvSpPr txBox="1"/>
          <p:nvPr/>
        </p:nvSpPr>
        <p:spPr>
          <a:xfrm>
            <a:off x="6696885" y="274135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Phrase-Structure Grammar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0C567F-76F5-41F9-986A-FB55B2F9E9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747" t="34250" r="19717" b="19557"/>
          <a:stretch/>
        </p:blipFill>
        <p:spPr>
          <a:xfrm>
            <a:off x="5648924" y="3429000"/>
            <a:ext cx="4806323" cy="28890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03E800F-104C-4533-9018-1A54D7FFA72A}"/>
              </a:ext>
            </a:extLst>
          </p:cNvPr>
          <p:cNvSpPr txBox="1"/>
          <p:nvPr/>
        </p:nvSpPr>
        <p:spPr>
          <a:xfrm>
            <a:off x="7417470" y="3059668"/>
            <a:ext cx="1269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Parse Tree</a:t>
            </a:r>
          </a:p>
        </p:txBody>
      </p:sp>
    </p:spTree>
    <p:extLst>
      <p:ext uri="{BB962C8B-B14F-4D97-AF65-F5344CB8AC3E}">
        <p14:creationId xmlns:p14="http://schemas.microsoft.com/office/powerpoint/2010/main" val="426971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3083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99" y="643467"/>
            <a:ext cx="3363098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Parsing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A2790C-9CE6-4FC9-9786-E26690E4D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00" y="2638044"/>
            <a:ext cx="3363098" cy="3415622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Parsing attempts to the build the </a:t>
            </a:r>
            <a:r>
              <a:rPr lang="en-US" sz="2000" i="1" dirty="0">
                <a:solidFill>
                  <a:schemeClr val="bg1"/>
                </a:solidFill>
              </a:rPr>
              <a:t>parse tree </a:t>
            </a:r>
            <a:r>
              <a:rPr lang="en-US" sz="2000" dirty="0">
                <a:solidFill>
                  <a:schemeClr val="bg1"/>
                </a:solidFill>
              </a:rPr>
              <a:t>of a sentence based on its grammar</a:t>
            </a:r>
          </a:p>
          <a:p>
            <a:r>
              <a:rPr lang="en-US" sz="2000" dirty="0">
                <a:solidFill>
                  <a:schemeClr val="bg1"/>
                </a:solidFill>
              </a:rPr>
              <a:t>A grammar could be </a:t>
            </a:r>
            <a:r>
              <a:rPr lang="en-US" sz="2000" i="1" dirty="0">
                <a:solidFill>
                  <a:schemeClr val="bg1"/>
                </a:solidFill>
              </a:rPr>
              <a:t>phrase-structured</a:t>
            </a:r>
            <a:r>
              <a:rPr lang="en-US" sz="2000" dirty="0">
                <a:solidFill>
                  <a:schemeClr val="bg1"/>
                </a:solidFill>
              </a:rPr>
              <a:t> or </a:t>
            </a:r>
            <a:r>
              <a:rPr lang="en-US" sz="2000" i="1" dirty="0">
                <a:solidFill>
                  <a:schemeClr val="bg1"/>
                </a:solidFill>
              </a:rPr>
              <a:t>dependency grammar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3E800F-104C-4533-9018-1A54D7FFA72A}"/>
              </a:ext>
            </a:extLst>
          </p:cNvPr>
          <p:cNvSpPr txBox="1"/>
          <p:nvPr/>
        </p:nvSpPr>
        <p:spPr>
          <a:xfrm>
            <a:off x="5127437" y="1176704"/>
            <a:ext cx="6217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Dependency Parse Tree for </a:t>
            </a:r>
          </a:p>
          <a:p>
            <a:pPr algn="ctr"/>
            <a:r>
              <a:rPr lang="en-GB" b="1" dirty="0"/>
              <a:t>Mary likes yellow apple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3A0D04-88D0-4811-8BE0-6593F30A92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9974" y="2132856"/>
            <a:ext cx="6540243" cy="323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23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3083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99" y="643467"/>
            <a:ext cx="3363098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Semantic Analysis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A2790C-9CE6-4FC9-9786-E26690E4D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00" y="2638044"/>
            <a:ext cx="3363098" cy="3415622"/>
          </a:xfrm>
        </p:spPr>
        <p:txBody>
          <a:bodyPr>
            <a:norm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Semantics analysis is a very essential task in NLP.</a:t>
            </a:r>
          </a:p>
          <a:p>
            <a:r>
              <a:rPr lang="en-GB" sz="2000" dirty="0">
                <a:solidFill>
                  <a:schemeClr val="bg1"/>
                </a:solidFill>
              </a:rPr>
              <a:t>It deals with the logical representation of sentences in forms like first other logic</a:t>
            </a:r>
          </a:p>
          <a:p>
            <a:r>
              <a:rPr lang="en-GB" sz="2000" dirty="0">
                <a:solidFill>
                  <a:schemeClr val="bg1"/>
                </a:solidFill>
              </a:rPr>
              <a:t>Inferences could easily be drawn from sum representations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739AA721-A536-4CDC-95C0-F9ED33808D2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08357" y="3023356"/>
                <a:ext cx="7580468" cy="811287"/>
              </a:xfrm>
              <a:prstGeom prst="rect">
                <a:avLst/>
              </a:prstGeom>
            </p:spPr>
            <p:txBody>
              <a:bodyPr/>
              <a:lstStyle>
                <a:lvl1pPr marL="228531" indent="-228531" algn="l" defTabSz="914126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594" indent="-228531" algn="l" defTabSz="91412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3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657" indent="-228531" algn="l" defTabSz="91412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9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9720" indent="-228531" algn="l" defTabSz="91412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6783" indent="-228531" algn="l" defTabSz="91412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3846" indent="-228531" algn="l" defTabSz="91412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0908" indent="-228531" algn="l" defTabSz="91412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971" indent="-228531" algn="l" defTabSz="91412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034" indent="-228531" algn="l" defTabSz="914126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𝑀𝑜𝑡h𝑒𝑟</m:t>
                      </m:r>
                      <m:d>
                        <m:dPr>
                          <m:ctrlPr>
                            <a:rPr lang="en-GB" sz="36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36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36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⟹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𝑃𝑎𝑟𝑒𝑛𝑡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GB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739AA721-A536-4CDC-95C0-F9ED33808D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357" y="3023356"/>
                <a:ext cx="7580468" cy="81128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5C1347C-F700-45FA-AF08-7910ADC987EE}"/>
              </a:ext>
            </a:extLst>
          </p:cNvPr>
          <p:cNvSpPr/>
          <p:nvPr/>
        </p:nvSpPr>
        <p:spPr>
          <a:xfrm>
            <a:off x="4685694" y="2780928"/>
            <a:ext cx="7200800" cy="1152128"/>
          </a:xfrm>
          <a:prstGeom prst="roundRect">
            <a:avLst>
              <a:gd name="adj" fmla="val 50000"/>
            </a:avLst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564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3083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99" y="643467"/>
            <a:ext cx="3363098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Semantic Role Labelling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A2790C-9CE6-4FC9-9786-E26690E4D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00" y="2638044"/>
            <a:ext cx="3363098" cy="3415622"/>
          </a:xfrm>
        </p:spPr>
        <p:txBody>
          <a:bodyPr>
            <a:norm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Semantic role labelling assigns multiple arguments to verbs which may or may not be required</a:t>
            </a:r>
          </a:p>
          <a:p>
            <a:r>
              <a:rPr lang="en-GB" sz="2000" dirty="0">
                <a:solidFill>
                  <a:schemeClr val="bg1"/>
                </a:solidFill>
              </a:rPr>
              <a:t>From the example, the main verb, “accept-V” has other arguments as labelled</a:t>
            </a:r>
          </a:p>
          <a:p>
            <a:r>
              <a:rPr lang="en-GB" sz="2000" dirty="0">
                <a:solidFill>
                  <a:schemeClr val="bg1"/>
                </a:solidFill>
              </a:rPr>
              <a:t>“A3: attribute” was not required in this case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8F9252-254B-4780-B6F9-04E0856B585C}"/>
              </a:ext>
            </a:extLst>
          </p:cNvPr>
          <p:cNvSpPr/>
          <p:nvPr/>
        </p:nvSpPr>
        <p:spPr>
          <a:xfrm>
            <a:off x="4870276" y="908720"/>
            <a:ext cx="6944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/>
              <a:t>He wouldn’t </a:t>
            </a:r>
            <a:r>
              <a:rPr lang="en-GB" sz="2400" i="1" u="sng" dirty="0"/>
              <a:t>accept</a:t>
            </a:r>
            <a:r>
              <a:rPr lang="en-GB" sz="2400" i="1" dirty="0"/>
              <a:t> anything of value from those he was writing about.</a:t>
            </a:r>
          </a:p>
        </p:txBody>
      </p:sp>
    </p:spTree>
    <p:extLst>
      <p:ext uri="{BB962C8B-B14F-4D97-AF65-F5344CB8AC3E}">
        <p14:creationId xmlns:p14="http://schemas.microsoft.com/office/powerpoint/2010/main" val="388833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3083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99" y="643467"/>
            <a:ext cx="3363098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Semantic Role Labelling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A2790C-9CE6-4FC9-9786-E26690E4D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00" y="2638044"/>
            <a:ext cx="3363098" cy="3415622"/>
          </a:xfrm>
        </p:spPr>
        <p:txBody>
          <a:bodyPr>
            <a:norm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Semantic role labelling assigns multiple arguments to verbs which may or may not be required</a:t>
            </a:r>
          </a:p>
          <a:p>
            <a:r>
              <a:rPr lang="en-GB" sz="2000" dirty="0">
                <a:solidFill>
                  <a:schemeClr val="bg1"/>
                </a:solidFill>
              </a:rPr>
              <a:t>From the example, the main verb, “accept-V” has other arguments as labelled</a:t>
            </a:r>
          </a:p>
          <a:p>
            <a:r>
              <a:rPr lang="en-GB" sz="2000" dirty="0">
                <a:solidFill>
                  <a:schemeClr val="bg1"/>
                </a:solidFill>
              </a:rPr>
              <a:t>“A3: attribute” was not required in this case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8F9252-254B-4780-B6F9-04E0856B585C}"/>
              </a:ext>
            </a:extLst>
          </p:cNvPr>
          <p:cNvSpPr/>
          <p:nvPr/>
        </p:nvSpPr>
        <p:spPr>
          <a:xfrm>
            <a:off x="4870276" y="908720"/>
            <a:ext cx="69442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/>
              <a:t>He wouldn’t </a:t>
            </a:r>
            <a:r>
              <a:rPr lang="en-GB" sz="2400" i="1" u="sng" dirty="0"/>
              <a:t>accept</a:t>
            </a:r>
            <a:r>
              <a:rPr lang="en-GB" sz="2400" i="1" dirty="0"/>
              <a:t> anything of value from those he was writing about.</a:t>
            </a:r>
          </a:p>
          <a:p>
            <a:endParaRPr lang="en-GB" sz="1200" i="1" dirty="0"/>
          </a:p>
          <a:p>
            <a:endParaRPr lang="en-GB" sz="1200" i="1" dirty="0"/>
          </a:p>
          <a:p>
            <a:r>
              <a:rPr lang="en-GB" sz="2400" dirty="0"/>
              <a:t>[</a:t>
            </a:r>
            <a:r>
              <a:rPr lang="en-GB" sz="2400" b="1" baseline="-25000" dirty="0"/>
              <a:t>A0 </a:t>
            </a:r>
            <a:r>
              <a:rPr lang="en-GB" sz="2400" i="1" dirty="0"/>
              <a:t>He</a:t>
            </a:r>
            <a:r>
              <a:rPr lang="en-GB" sz="2400" dirty="0"/>
              <a:t>] [</a:t>
            </a:r>
            <a:r>
              <a:rPr lang="en-GB" sz="2400" b="1" baseline="-25000" dirty="0"/>
              <a:t>AM-MOD </a:t>
            </a:r>
            <a:r>
              <a:rPr lang="en-GB" sz="2400" i="1" dirty="0"/>
              <a:t>would</a:t>
            </a:r>
            <a:r>
              <a:rPr lang="en-GB" sz="2400" dirty="0"/>
              <a:t>] [</a:t>
            </a:r>
            <a:r>
              <a:rPr lang="en-GB" sz="2400" b="1" baseline="-25000" dirty="0"/>
              <a:t>AM-NEG </a:t>
            </a:r>
            <a:r>
              <a:rPr lang="en-GB" sz="2400" i="1" dirty="0" err="1"/>
              <a:t>n’t</a:t>
            </a:r>
            <a:r>
              <a:rPr lang="en-GB" sz="2400" dirty="0"/>
              <a:t>] [</a:t>
            </a:r>
            <a:r>
              <a:rPr lang="en-GB" sz="2400" b="1" baseline="-25000" dirty="0"/>
              <a:t>V</a:t>
            </a:r>
            <a:r>
              <a:rPr lang="en-GB" sz="2400" dirty="0"/>
              <a:t> </a:t>
            </a:r>
            <a:r>
              <a:rPr lang="en-GB" sz="2400" b="1" dirty="0"/>
              <a:t>accept</a:t>
            </a:r>
            <a:r>
              <a:rPr lang="en-GB" sz="2400" dirty="0"/>
              <a:t>]</a:t>
            </a:r>
          </a:p>
          <a:p>
            <a:r>
              <a:rPr lang="en-GB" sz="2400" dirty="0"/>
              <a:t>[</a:t>
            </a:r>
            <a:r>
              <a:rPr lang="en-GB" sz="2400" b="1" baseline="-25000" dirty="0"/>
              <a:t>A1 </a:t>
            </a:r>
            <a:r>
              <a:rPr lang="en-GB" sz="2400" i="1" dirty="0"/>
              <a:t>anything of value</a:t>
            </a:r>
            <a:r>
              <a:rPr lang="en-GB" sz="2400" dirty="0"/>
              <a:t>] from [</a:t>
            </a:r>
            <a:r>
              <a:rPr lang="en-GB" sz="2400" b="1" baseline="-25000" dirty="0"/>
              <a:t>A2 </a:t>
            </a:r>
            <a:r>
              <a:rPr lang="en-GB" sz="2400" i="1" dirty="0"/>
              <a:t>those he was writing about</a:t>
            </a:r>
            <a:r>
              <a:rPr lang="en-GB" sz="2400" dirty="0"/>
              <a:t>]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45853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3083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99" y="643467"/>
            <a:ext cx="3363098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Semantic Role Labelling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A2790C-9CE6-4FC9-9786-E26690E4D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00" y="2638044"/>
            <a:ext cx="3363098" cy="3415622"/>
          </a:xfrm>
        </p:spPr>
        <p:txBody>
          <a:bodyPr>
            <a:norm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Semantic role labelling assigns multiple arguments to verbs which may or may not be required</a:t>
            </a:r>
          </a:p>
          <a:p>
            <a:r>
              <a:rPr lang="en-GB" sz="2000" dirty="0">
                <a:solidFill>
                  <a:schemeClr val="bg1"/>
                </a:solidFill>
              </a:rPr>
              <a:t>From the example, the main verb, “accept-V” has other arguments as labelled</a:t>
            </a:r>
          </a:p>
          <a:p>
            <a:r>
              <a:rPr lang="en-GB" sz="2000" dirty="0">
                <a:solidFill>
                  <a:schemeClr val="bg1"/>
                </a:solidFill>
              </a:rPr>
              <a:t>“A3: attribute” was not required in this case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8F9252-254B-4780-B6F9-04E0856B585C}"/>
              </a:ext>
            </a:extLst>
          </p:cNvPr>
          <p:cNvSpPr/>
          <p:nvPr/>
        </p:nvSpPr>
        <p:spPr>
          <a:xfrm>
            <a:off x="4870276" y="908720"/>
            <a:ext cx="694421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/>
              <a:t>He wouldn’t </a:t>
            </a:r>
            <a:r>
              <a:rPr lang="en-GB" sz="2400" i="1" u="sng" dirty="0"/>
              <a:t>accept</a:t>
            </a:r>
            <a:r>
              <a:rPr lang="en-GB" sz="2400" i="1" dirty="0"/>
              <a:t> anything of value from those he was writing about.</a:t>
            </a:r>
          </a:p>
          <a:p>
            <a:endParaRPr lang="en-GB" sz="1200" i="1" dirty="0"/>
          </a:p>
          <a:p>
            <a:endParaRPr lang="en-GB" sz="1200" i="1" dirty="0"/>
          </a:p>
          <a:p>
            <a:r>
              <a:rPr lang="en-GB" sz="2400" dirty="0">
                <a:highlight>
                  <a:srgbClr val="00FF00"/>
                </a:highlight>
              </a:rPr>
              <a:t>[</a:t>
            </a:r>
            <a:r>
              <a:rPr lang="en-GB" sz="2400" b="1" baseline="-25000" dirty="0">
                <a:highlight>
                  <a:srgbClr val="00FF00"/>
                </a:highlight>
              </a:rPr>
              <a:t>A0 </a:t>
            </a:r>
            <a:r>
              <a:rPr lang="en-GB" sz="2400" i="1" dirty="0">
                <a:highlight>
                  <a:srgbClr val="00FF00"/>
                </a:highlight>
              </a:rPr>
              <a:t>He</a:t>
            </a:r>
            <a:r>
              <a:rPr lang="en-GB" sz="2400" dirty="0">
                <a:highlight>
                  <a:srgbClr val="00FF00"/>
                </a:highlight>
              </a:rPr>
              <a:t>] </a:t>
            </a:r>
            <a:r>
              <a:rPr lang="en-GB" sz="2400" dirty="0">
                <a:highlight>
                  <a:srgbClr val="008000"/>
                </a:highlight>
              </a:rPr>
              <a:t>[</a:t>
            </a:r>
            <a:r>
              <a:rPr lang="en-GB" sz="2400" b="1" baseline="-25000" dirty="0">
                <a:highlight>
                  <a:srgbClr val="008000"/>
                </a:highlight>
              </a:rPr>
              <a:t>AM-MOD </a:t>
            </a:r>
            <a:r>
              <a:rPr lang="en-GB" sz="2400" i="1" dirty="0">
                <a:highlight>
                  <a:srgbClr val="008000"/>
                </a:highlight>
              </a:rPr>
              <a:t>would</a:t>
            </a:r>
            <a:r>
              <a:rPr lang="en-GB" sz="2400" dirty="0">
                <a:highlight>
                  <a:srgbClr val="008000"/>
                </a:highlight>
              </a:rPr>
              <a:t>]</a:t>
            </a:r>
            <a:r>
              <a:rPr lang="en-GB" sz="2400" dirty="0"/>
              <a:t> </a:t>
            </a:r>
            <a:r>
              <a:rPr lang="en-GB" sz="2400" dirty="0">
                <a:highlight>
                  <a:srgbClr val="FF0000"/>
                </a:highlight>
              </a:rPr>
              <a:t>[</a:t>
            </a:r>
            <a:r>
              <a:rPr lang="en-GB" sz="2400" b="1" baseline="-25000" dirty="0">
                <a:highlight>
                  <a:srgbClr val="FF0000"/>
                </a:highlight>
              </a:rPr>
              <a:t>AM-NEG </a:t>
            </a:r>
            <a:r>
              <a:rPr lang="en-GB" sz="2400" i="1" dirty="0" err="1">
                <a:highlight>
                  <a:srgbClr val="FF0000"/>
                </a:highlight>
              </a:rPr>
              <a:t>n’t</a:t>
            </a:r>
            <a:r>
              <a:rPr lang="en-GB" sz="2400" dirty="0">
                <a:highlight>
                  <a:srgbClr val="FF0000"/>
                </a:highlight>
              </a:rPr>
              <a:t>] </a:t>
            </a:r>
            <a:r>
              <a:rPr lang="en-GB" sz="2400" dirty="0">
                <a:highlight>
                  <a:srgbClr val="FFFF00"/>
                </a:highlight>
              </a:rPr>
              <a:t>[</a:t>
            </a:r>
            <a:r>
              <a:rPr lang="en-GB" sz="2400" b="1" baseline="-25000" dirty="0">
                <a:highlight>
                  <a:srgbClr val="FFFF00"/>
                </a:highlight>
              </a:rPr>
              <a:t>V</a:t>
            </a:r>
            <a:r>
              <a:rPr lang="en-GB" sz="2400" dirty="0">
                <a:highlight>
                  <a:srgbClr val="FFFF00"/>
                </a:highlight>
              </a:rPr>
              <a:t> </a:t>
            </a:r>
            <a:r>
              <a:rPr lang="en-GB" sz="2400" b="1" dirty="0">
                <a:highlight>
                  <a:srgbClr val="FFFF00"/>
                </a:highlight>
              </a:rPr>
              <a:t>accept</a:t>
            </a:r>
            <a:r>
              <a:rPr lang="en-GB" sz="2400" dirty="0">
                <a:highlight>
                  <a:srgbClr val="FFFF00"/>
                </a:highlight>
              </a:rPr>
              <a:t>]</a:t>
            </a:r>
          </a:p>
          <a:p>
            <a:r>
              <a:rPr lang="en-GB" sz="2400" dirty="0">
                <a:highlight>
                  <a:srgbClr val="00FFFF"/>
                </a:highlight>
              </a:rPr>
              <a:t>[</a:t>
            </a:r>
            <a:r>
              <a:rPr lang="en-GB" sz="2400" b="1" baseline="-25000" dirty="0">
                <a:highlight>
                  <a:srgbClr val="00FFFF"/>
                </a:highlight>
              </a:rPr>
              <a:t>A1 </a:t>
            </a:r>
            <a:r>
              <a:rPr lang="en-GB" sz="2400" i="1" dirty="0">
                <a:highlight>
                  <a:srgbClr val="00FFFF"/>
                </a:highlight>
              </a:rPr>
              <a:t>anything of value</a:t>
            </a:r>
            <a:r>
              <a:rPr lang="en-GB" sz="2400" dirty="0">
                <a:highlight>
                  <a:srgbClr val="00FFFF"/>
                </a:highlight>
              </a:rPr>
              <a:t>] </a:t>
            </a:r>
            <a:r>
              <a:rPr lang="en-GB" sz="2400" dirty="0"/>
              <a:t>from </a:t>
            </a:r>
            <a:r>
              <a:rPr lang="en-GB" sz="2400" dirty="0">
                <a:highlight>
                  <a:srgbClr val="FF00FF"/>
                </a:highlight>
              </a:rPr>
              <a:t>[</a:t>
            </a:r>
            <a:r>
              <a:rPr lang="en-GB" sz="2400" b="1" baseline="-25000" dirty="0">
                <a:highlight>
                  <a:srgbClr val="FF00FF"/>
                </a:highlight>
              </a:rPr>
              <a:t>A2 </a:t>
            </a:r>
            <a:r>
              <a:rPr lang="en-GB" sz="2400" i="1" dirty="0">
                <a:highlight>
                  <a:srgbClr val="FF00FF"/>
                </a:highlight>
              </a:rPr>
              <a:t>those he was writing about</a:t>
            </a:r>
            <a:r>
              <a:rPr lang="en-GB" sz="2400" dirty="0">
                <a:highlight>
                  <a:srgbClr val="FF00FF"/>
                </a:highlight>
              </a:rPr>
              <a:t>]</a:t>
            </a:r>
            <a:endParaRPr lang="en-GB" sz="2400" b="1" dirty="0">
              <a:highlight>
                <a:srgbClr val="FF00FF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highlight>
                  <a:srgbClr val="FFFF00"/>
                </a:highlight>
              </a:rPr>
              <a:t>V: </a:t>
            </a:r>
            <a:r>
              <a:rPr lang="en-GB" sz="2400" dirty="0">
                <a:highlight>
                  <a:srgbClr val="FFFF00"/>
                </a:highlight>
              </a:rPr>
              <a:t>verb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highlight>
                  <a:srgbClr val="00FF00"/>
                </a:highlight>
              </a:rPr>
              <a:t>A0: </a:t>
            </a:r>
            <a:r>
              <a:rPr lang="en-GB" sz="2400" dirty="0">
                <a:highlight>
                  <a:srgbClr val="00FF00"/>
                </a:highlight>
              </a:rPr>
              <a:t>acceptor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highlight>
                  <a:srgbClr val="00FFFF"/>
                </a:highlight>
              </a:rPr>
              <a:t>A1: </a:t>
            </a:r>
            <a:r>
              <a:rPr lang="en-GB" sz="2400" dirty="0">
                <a:highlight>
                  <a:srgbClr val="00FFFF"/>
                </a:highlight>
              </a:rPr>
              <a:t>thing</a:t>
            </a:r>
            <a:r>
              <a:rPr lang="en-GB" sz="2400" b="1" dirty="0">
                <a:highlight>
                  <a:srgbClr val="00FFFF"/>
                </a:highlight>
              </a:rPr>
              <a:t> </a:t>
            </a:r>
            <a:r>
              <a:rPr lang="en-GB" sz="2400" dirty="0">
                <a:highlight>
                  <a:srgbClr val="00FFFF"/>
                </a:highlight>
              </a:rPr>
              <a:t>accepted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highlight>
                  <a:srgbClr val="FF00FF"/>
                </a:highlight>
              </a:rPr>
              <a:t>A2: </a:t>
            </a:r>
            <a:r>
              <a:rPr lang="en-GB" sz="2400" dirty="0">
                <a:highlight>
                  <a:srgbClr val="FF00FF"/>
                </a:highlight>
              </a:rPr>
              <a:t>accepted-from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/>
              <a:t>A3: </a:t>
            </a:r>
            <a:r>
              <a:rPr lang="en-GB" sz="2400" dirty="0"/>
              <a:t>attribute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highlight>
                  <a:srgbClr val="008000"/>
                </a:highlight>
              </a:rPr>
              <a:t>AM-MOD:</a:t>
            </a:r>
            <a:r>
              <a:rPr lang="en-GB" sz="2400" dirty="0">
                <a:highlight>
                  <a:srgbClr val="008000"/>
                </a:highlight>
              </a:rPr>
              <a:t> modal</a:t>
            </a:r>
            <a:endParaRPr lang="en-GB" sz="2400" b="1" dirty="0">
              <a:highlight>
                <a:srgbClr val="0080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highlight>
                  <a:srgbClr val="FF0000"/>
                </a:highlight>
              </a:rPr>
              <a:t>AM-NEG:</a:t>
            </a:r>
            <a:r>
              <a:rPr lang="en-GB" sz="2400" dirty="0">
                <a:highlight>
                  <a:srgbClr val="FF0000"/>
                </a:highlight>
              </a:rPr>
              <a:t> negation</a:t>
            </a:r>
          </a:p>
        </p:txBody>
      </p:sp>
    </p:spTree>
    <p:extLst>
      <p:ext uri="{BB962C8B-B14F-4D97-AF65-F5344CB8AC3E}">
        <p14:creationId xmlns:p14="http://schemas.microsoft.com/office/powerpoint/2010/main" val="321335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3083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99" y="643467"/>
            <a:ext cx="3363098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Word Sense Disambiguation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A2790C-9CE6-4FC9-9786-E26690E4D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00" y="2492896"/>
            <a:ext cx="3363098" cy="3560770"/>
          </a:xfrm>
        </p:spPr>
        <p:txBody>
          <a:bodyPr>
            <a:norm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Word sense disambiguation resolves sense ambiguities</a:t>
            </a:r>
          </a:p>
          <a:p>
            <a:r>
              <a:rPr lang="en-GB" sz="2000" dirty="0">
                <a:solidFill>
                  <a:schemeClr val="bg1"/>
                </a:solidFill>
              </a:rPr>
              <a:t>It uses the context in which the word appears in to determine which sense is more appropriate</a:t>
            </a:r>
          </a:p>
          <a:p>
            <a:r>
              <a:rPr lang="en-GB" sz="2000" dirty="0">
                <a:solidFill>
                  <a:schemeClr val="bg1"/>
                </a:solidFill>
              </a:rPr>
              <a:t>Sense inventories such as WordNet or electronic dictionaries are often used</a:t>
            </a:r>
          </a:p>
          <a:p>
            <a:r>
              <a:rPr lang="en-GB" sz="2000" dirty="0">
                <a:solidFill>
                  <a:schemeClr val="bg1"/>
                </a:solidFill>
              </a:rPr>
              <a:t>Useful in Machine Translation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5C1347C-F700-45FA-AF08-7910ADC987EE}"/>
              </a:ext>
            </a:extLst>
          </p:cNvPr>
          <p:cNvSpPr/>
          <p:nvPr/>
        </p:nvSpPr>
        <p:spPr>
          <a:xfrm>
            <a:off x="4811225" y="1435372"/>
            <a:ext cx="7200800" cy="3528392"/>
          </a:xfrm>
          <a:prstGeom prst="roundRect">
            <a:avLst>
              <a:gd name="adj" fmla="val 3718"/>
            </a:avLst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8F9252-254B-4780-B6F9-04E0856B585C}"/>
              </a:ext>
            </a:extLst>
          </p:cNvPr>
          <p:cNvSpPr/>
          <p:nvPr/>
        </p:nvSpPr>
        <p:spPr>
          <a:xfrm>
            <a:off x="4939520" y="1889369"/>
            <a:ext cx="6944210" cy="2620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Typically aims at resolving sense ambiguities e.g. </a:t>
            </a:r>
            <a:r>
              <a:rPr lang="en-GB" sz="2400" b="1" i="1" dirty="0"/>
              <a:t>bank</a:t>
            </a:r>
          </a:p>
          <a:p>
            <a:pPr marL="287020" indent="-287020">
              <a:lnSpc>
                <a:spcPct val="150000"/>
              </a:lnSpc>
            </a:pPr>
            <a:r>
              <a:rPr lang="en-GB" sz="2400" dirty="0"/>
              <a:t>The fisherman jumped off the </a:t>
            </a:r>
            <a:r>
              <a:rPr lang="en-GB" sz="2400" b="1" dirty="0"/>
              <a:t>bank</a:t>
            </a:r>
            <a:r>
              <a:rPr lang="en-GB" sz="2400" dirty="0"/>
              <a:t> into the water.</a:t>
            </a:r>
          </a:p>
          <a:p>
            <a:pPr marL="287020" indent="-287020">
              <a:lnSpc>
                <a:spcPct val="150000"/>
              </a:lnSpc>
            </a:pPr>
            <a:r>
              <a:rPr lang="en-GB" sz="2400" dirty="0"/>
              <a:t>The </a:t>
            </a:r>
            <a:r>
              <a:rPr lang="en-GB" sz="2400" b="1" dirty="0"/>
              <a:t>bank</a:t>
            </a:r>
            <a:r>
              <a:rPr lang="en-GB" sz="2400" b="1" baseline="-26000" dirty="0"/>
              <a:t> </a:t>
            </a:r>
            <a:r>
              <a:rPr lang="en-GB" sz="2400" dirty="0"/>
              <a:t>down the street was robbed!</a:t>
            </a:r>
          </a:p>
          <a:p>
            <a:pPr marL="287020" indent="-287020">
              <a:lnSpc>
                <a:spcPct val="150000"/>
              </a:lnSpc>
            </a:pPr>
            <a:r>
              <a:rPr lang="en-GB" sz="2400" dirty="0"/>
              <a:t>We </a:t>
            </a:r>
            <a:r>
              <a:rPr lang="en-GB" sz="2400" b="1" dirty="0"/>
              <a:t>bank</a:t>
            </a:r>
            <a:r>
              <a:rPr lang="en-GB" sz="2400" dirty="0"/>
              <a:t> on his ability to deliver on the task.</a:t>
            </a:r>
          </a:p>
          <a:p>
            <a:pPr marL="287020" indent="-287020">
              <a:lnSpc>
                <a:spcPct val="150000"/>
              </a:lnSpc>
            </a:pPr>
            <a:r>
              <a:rPr lang="en-GB" sz="2400" dirty="0"/>
              <a:t>The </a:t>
            </a:r>
            <a:r>
              <a:rPr lang="en-GB" sz="2400" b="1" dirty="0"/>
              <a:t>bank</a:t>
            </a:r>
            <a:r>
              <a:rPr lang="en-GB" sz="2400" dirty="0"/>
              <a:t> in that road is too steep and dangerous</a:t>
            </a:r>
          </a:p>
        </p:txBody>
      </p:sp>
    </p:spTree>
    <p:extLst>
      <p:ext uri="{BB962C8B-B14F-4D97-AF65-F5344CB8AC3E}">
        <p14:creationId xmlns:p14="http://schemas.microsoft.com/office/powerpoint/2010/main" val="75150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571401" y="1573586"/>
            <a:ext cx="9120209" cy="1325563"/>
          </a:xfrm>
        </p:spPr>
        <p:txBody>
          <a:bodyPr>
            <a:normAutofit/>
          </a:bodyPr>
          <a:lstStyle/>
          <a:p>
            <a:r>
              <a:rPr lang="en-GB" dirty="0"/>
              <a:t>Why </a:t>
            </a:r>
            <a:br>
              <a:rPr lang="en-GB" dirty="0"/>
            </a:br>
            <a:r>
              <a:rPr lang="en-GB" dirty="0"/>
              <a:t>Natural Language Processing? 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71401" y="3060017"/>
            <a:ext cx="6064538" cy="2457216"/>
          </a:xfrm>
        </p:spPr>
        <p:txBody>
          <a:bodyPr>
            <a:normAutofit/>
          </a:bodyPr>
          <a:lstStyle/>
          <a:p>
            <a:r>
              <a:rPr lang="en-GB" sz="2400" dirty="0"/>
              <a:t>We need our devices to “speak” to us</a:t>
            </a:r>
          </a:p>
          <a:p>
            <a:r>
              <a:rPr lang="en-GB" sz="2400" dirty="0"/>
              <a:t>We desire systems that can listen to us</a:t>
            </a:r>
          </a:p>
          <a:p>
            <a:r>
              <a:rPr lang="en-GB" sz="2400" dirty="0"/>
              <a:t>Understand what we say in human language</a:t>
            </a:r>
          </a:p>
          <a:p>
            <a:r>
              <a:rPr lang="en-GB" sz="2400" dirty="0"/>
              <a:t>Act on our instructions and …</a:t>
            </a:r>
          </a:p>
          <a:p>
            <a:r>
              <a:rPr lang="en-GB" sz="2400" dirty="0"/>
              <a:t>Communicate to us in human language</a:t>
            </a:r>
          </a:p>
        </p:txBody>
      </p:sp>
      <p:sp>
        <p:nvSpPr>
          <p:cNvPr id="143" name="Freeform 6">
            <a:extLst>
              <a:ext uri="{FF2B5EF4-FFF2-40B4-BE49-F238E27FC236}">
                <a16:creationId xmlns:a16="http://schemas.microsoft.com/office/drawing/2014/main" id="{A9616D99-AEFB-4C95-84EF-5DEC698D9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661" y="744469"/>
            <a:ext cx="3274815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5" name="Freeform 6">
            <a:extLst>
              <a:ext uri="{FF2B5EF4-FFF2-40B4-BE49-F238E27FC236}">
                <a16:creationId xmlns:a16="http://schemas.microsoft.com/office/drawing/2014/main" id="{D0F97023-F626-4FC5-8C2D-753B5C7F4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49839" y="1685652"/>
            <a:ext cx="3274160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1026" name="Picture 2" descr="Image result for computers everywhere">
            <a:hlinkClick r:id="rId2"/>
            <a:extLst>
              <a:ext uri="{FF2B5EF4-FFF2-40B4-BE49-F238E27FC236}">
                <a16:creationId xmlns:a16="http://schemas.microsoft.com/office/drawing/2014/main" id="{3FD38358-5D67-4A3C-B43F-95AE2F579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839" y="3202131"/>
            <a:ext cx="2541771" cy="2173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86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3083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99" y="643467"/>
            <a:ext cx="3363098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Word Sense Disambiguation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A2790C-9CE6-4FC9-9786-E26690E4D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00" y="2492896"/>
            <a:ext cx="3363098" cy="3560770"/>
          </a:xfrm>
        </p:spPr>
        <p:txBody>
          <a:bodyPr>
            <a:norm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Word sense disambiguation resolves sense ambiguities</a:t>
            </a:r>
          </a:p>
          <a:p>
            <a:r>
              <a:rPr lang="en-GB" sz="2000" dirty="0">
                <a:solidFill>
                  <a:schemeClr val="bg1"/>
                </a:solidFill>
              </a:rPr>
              <a:t>It uses the context in which the word appears in to determine which sense is more appropriate</a:t>
            </a:r>
          </a:p>
          <a:p>
            <a:r>
              <a:rPr lang="en-GB" sz="2000" dirty="0">
                <a:solidFill>
                  <a:schemeClr val="bg1"/>
                </a:solidFill>
              </a:rPr>
              <a:t>Sense inventories such as WordNet or electronic dictionaries are often used</a:t>
            </a:r>
          </a:p>
          <a:p>
            <a:r>
              <a:rPr lang="en-GB" sz="2000" dirty="0">
                <a:solidFill>
                  <a:schemeClr val="bg1"/>
                </a:solidFill>
              </a:rPr>
              <a:t>Useful in Machine Translation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5C1347C-F700-45FA-AF08-7910ADC987EE}"/>
              </a:ext>
            </a:extLst>
          </p:cNvPr>
          <p:cNvSpPr/>
          <p:nvPr/>
        </p:nvSpPr>
        <p:spPr>
          <a:xfrm>
            <a:off x="4811225" y="1435372"/>
            <a:ext cx="7200800" cy="3528392"/>
          </a:xfrm>
          <a:prstGeom prst="roundRect">
            <a:avLst>
              <a:gd name="adj" fmla="val 3718"/>
            </a:avLst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8F9252-254B-4780-B6F9-04E0856B585C}"/>
              </a:ext>
            </a:extLst>
          </p:cNvPr>
          <p:cNvSpPr/>
          <p:nvPr/>
        </p:nvSpPr>
        <p:spPr>
          <a:xfrm>
            <a:off x="4939520" y="1889369"/>
            <a:ext cx="6944210" cy="2620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Typically aims at resolving sense ambiguities e.g. </a:t>
            </a:r>
            <a:r>
              <a:rPr lang="en-GB" sz="2400" b="1" i="1" dirty="0"/>
              <a:t>bank</a:t>
            </a:r>
          </a:p>
          <a:p>
            <a:pPr marL="287020" indent="-287020">
              <a:lnSpc>
                <a:spcPct val="150000"/>
              </a:lnSpc>
            </a:pPr>
            <a:r>
              <a:rPr lang="en-GB" sz="2400" dirty="0">
                <a:solidFill>
                  <a:schemeClr val="bg2">
                    <a:lumMod val="75000"/>
                  </a:schemeClr>
                </a:solidFill>
              </a:rPr>
              <a:t>The fisherman jumped off the </a:t>
            </a:r>
            <a:r>
              <a:rPr lang="en-GB" sz="2400" b="1" dirty="0"/>
              <a:t>bank</a:t>
            </a:r>
            <a:r>
              <a:rPr lang="en-GB" sz="2400" b="1" baseline="-26000" dirty="0"/>
              <a:t>1</a:t>
            </a:r>
            <a:r>
              <a:rPr lang="en-GB" sz="2400" dirty="0"/>
              <a:t> </a:t>
            </a:r>
            <a:r>
              <a:rPr lang="en-GB" sz="2400" dirty="0">
                <a:solidFill>
                  <a:schemeClr val="bg2">
                    <a:lumMod val="75000"/>
                  </a:schemeClr>
                </a:solidFill>
              </a:rPr>
              <a:t>into the water.</a:t>
            </a:r>
          </a:p>
          <a:p>
            <a:pPr marL="287020" indent="-287020">
              <a:lnSpc>
                <a:spcPct val="150000"/>
              </a:lnSpc>
            </a:pPr>
            <a:r>
              <a:rPr lang="en-GB" sz="2400" dirty="0">
                <a:solidFill>
                  <a:schemeClr val="bg2">
                    <a:lumMod val="75000"/>
                  </a:schemeClr>
                </a:solidFill>
              </a:rPr>
              <a:t>The </a:t>
            </a:r>
            <a:r>
              <a:rPr lang="en-GB" sz="2400" b="1" dirty="0"/>
              <a:t>bank</a:t>
            </a:r>
            <a:r>
              <a:rPr lang="en-GB" sz="2400" b="1" baseline="-26000" dirty="0"/>
              <a:t>2</a:t>
            </a:r>
            <a:r>
              <a:rPr lang="en-GB" sz="2400" b="1" baseline="-260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GB" sz="2400" dirty="0">
                <a:solidFill>
                  <a:schemeClr val="bg2">
                    <a:lumMod val="75000"/>
                  </a:schemeClr>
                </a:solidFill>
              </a:rPr>
              <a:t>down the street was robbed!</a:t>
            </a:r>
          </a:p>
          <a:p>
            <a:pPr marL="287020" indent="-287020">
              <a:lnSpc>
                <a:spcPct val="150000"/>
              </a:lnSpc>
            </a:pPr>
            <a:r>
              <a:rPr lang="en-GB" sz="2400" dirty="0">
                <a:solidFill>
                  <a:schemeClr val="bg2">
                    <a:lumMod val="75000"/>
                  </a:schemeClr>
                </a:solidFill>
              </a:rPr>
              <a:t>We </a:t>
            </a:r>
            <a:r>
              <a:rPr lang="en-GB" sz="2400" b="1" dirty="0"/>
              <a:t>bank</a:t>
            </a:r>
            <a:r>
              <a:rPr lang="en-GB" sz="2400" b="1" baseline="-26000" dirty="0"/>
              <a:t>3</a:t>
            </a:r>
            <a:r>
              <a:rPr lang="en-GB" sz="2400" dirty="0"/>
              <a:t> </a:t>
            </a:r>
            <a:r>
              <a:rPr lang="en-GB" sz="2400" dirty="0">
                <a:solidFill>
                  <a:schemeClr val="bg2">
                    <a:lumMod val="75000"/>
                  </a:schemeClr>
                </a:solidFill>
              </a:rPr>
              <a:t>on his ability to deliver on the task.</a:t>
            </a:r>
          </a:p>
          <a:p>
            <a:pPr marL="287020" indent="-287020">
              <a:lnSpc>
                <a:spcPct val="150000"/>
              </a:lnSpc>
            </a:pPr>
            <a:r>
              <a:rPr lang="en-GB" sz="2400" dirty="0">
                <a:solidFill>
                  <a:schemeClr val="bg2">
                    <a:lumMod val="75000"/>
                  </a:schemeClr>
                </a:solidFill>
              </a:rPr>
              <a:t>The </a:t>
            </a:r>
            <a:r>
              <a:rPr lang="en-GB" sz="2400" b="1" dirty="0"/>
              <a:t>bank</a:t>
            </a:r>
            <a:r>
              <a:rPr lang="en-GB" sz="2400" b="1" baseline="-26000" dirty="0"/>
              <a:t>4</a:t>
            </a:r>
            <a:r>
              <a:rPr lang="en-GB" sz="2400" dirty="0"/>
              <a:t> </a:t>
            </a:r>
            <a:r>
              <a:rPr lang="en-GB" sz="2400" dirty="0">
                <a:solidFill>
                  <a:schemeClr val="bg2">
                    <a:lumMod val="75000"/>
                  </a:schemeClr>
                </a:solidFill>
              </a:rPr>
              <a:t>in that road is too steep and dangerous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67434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3083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99" y="643467"/>
            <a:ext cx="3363098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Named Entity Recognition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A2790C-9CE6-4FC9-9786-E26690E4D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00" y="2420887"/>
            <a:ext cx="3363098" cy="3793645"/>
          </a:xfrm>
        </p:spPr>
        <p:txBody>
          <a:bodyPr>
            <a:normAutofit lnSpcReduction="10000"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NER identifies the named entities in a sentence such as persons, locations and organisation</a:t>
            </a:r>
          </a:p>
          <a:p>
            <a:r>
              <a:rPr lang="en-GB" sz="2000" dirty="0">
                <a:solidFill>
                  <a:schemeClr val="bg1"/>
                </a:solidFill>
              </a:rPr>
              <a:t>Where there is a combinations of words forming a named entity:</a:t>
            </a:r>
          </a:p>
          <a:p>
            <a:r>
              <a:rPr lang="en-GB" sz="2000" dirty="0">
                <a:solidFill>
                  <a:schemeClr val="bg1"/>
                </a:solidFill>
              </a:rPr>
              <a:t>the first label starts with “B”: e.g. B-PERS</a:t>
            </a:r>
          </a:p>
          <a:p>
            <a:r>
              <a:rPr lang="en-GB" sz="2000" dirty="0">
                <a:solidFill>
                  <a:schemeClr val="bg1"/>
                </a:solidFill>
              </a:rPr>
              <a:t>The inside labels starts with “I” i.e. I-LOC</a:t>
            </a:r>
          </a:p>
          <a:p>
            <a:r>
              <a:rPr lang="en-GB" sz="2000" dirty="0">
                <a:solidFill>
                  <a:schemeClr val="bg1"/>
                </a:solidFill>
              </a:rPr>
              <a:t>Often used in information extraction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E38C0F9-DBAE-4665-AC7B-DFBD14D0EA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69" t="35234" r="13485" b="19895"/>
          <a:stretch/>
        </p:blipFill>
        <p:spPr>
          <a:xfrm>
            <a:off x="4835288" y="1628800"/>
            <a:ext cx="707009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71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3083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99" y="643467"/>
            <a:ext cx="3363098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Coreference Resolution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A2790C-9CE6-4FC9-9786-E26690E4D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00" y="2638044"/>
            <a:ext cx="3363098" cy="3415622"/>
          </a:xfrm>
        </p:spPr>
        <p:txBody>
          <a:bodyPr>
            <a:norm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Tries to understand when two phrases are referring to one person.</a:t>
            </a:r>
          </a:p>
          <a:p>
            <a:r>
              <a:rPr lang="en-GB" sz="2000" dirty="0">
                <a:solidFill>
                  <a:schemeClr val="bg1"/>
                </a:solidFill>
              </a:rPr>
              <a:t>This is often used in discuss to avoid repetition</a:t>
            </a:r>
          </a:p>
          <a:p>
            <a:r>
              <a:rPr lang="en-GB" sz="2000" dirty="0">
                <a:solidFill>
                  <a:schemeClr val="bg1"/>
                </a:solidFill>
              </a:rPr>
              <a:t>Anaphoric: entity mentioned first and then referred to later</a:t>
            </a:r>
          </a:p>
          <a:p>
            <a:r>
              <a:rPr lang="en-GB" sz="2000" dirty="0">
                <a:solidFill>
                  <a:schemeClr val="bg1"/>
                </a:solidFill>
              </a:rPr>
              <a:t>Cataphoric: entity referred to before being mentioned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3339F8-BCEC-4DCF-A5E2-E21FF09D39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41" t="36350" r="13677" b="20600"/>
          <a:stretch/>
        </p:blipFill>
        <p:spPr>
          <a:xfrm>
            <a:off x="5014292" y="1772816"/>
            <a:ext cx="684076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38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A8AA5BC-4F7A-4226-8F99-6D824B226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88825" cy="68613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E5445C6-DD42-4979-86FF-03730E8C6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650" y="321733"/>
            <a:ext cx="11570474" cy="6214534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318B9-66F7-4645-B051-2345617A9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603" y="1122362"/>
            <a:ext cx="9141618" cy="28400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57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Basic Language Models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5000665-DFC7-417E-8FD7-516A0F15C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3169" y="4109417"/>
            <a:ext cx="2742486" cy="0"/>
          </a:xfrm>
          <a:prstGeom prst="line">
            <a:avLst/>
          </a:prstGeom>
          <a:ln w="1270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1037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7969" y="4633546"/>
            <a:ext cx="11435814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439F5A-2B47-428A-9B45-556D28E2D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936" y="4756638"/>
            <a:ext cx="11136952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53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Consider this simple problem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4E73AC54-F237-4FA6-A389-58FB637B1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603" y="5815698"/>
            <a:ext cx="9141618" cy="42000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 defTabSz="914400">
              <a:buNone/>
            </a:pPr>
            <a:r>
              <a:rPr lang="en-US" sz="2000" kern="1200">
                <a:solidFill>
                  <a:srgbClr val="98F0FF"/>
                </a:solidFill>
                <a:latin typeface="+mn-lt"/>
                <a:ea typeface="+mn-ea"/>
                <a:cs typeface="+mn-cs"/>
              </a:rPr>
              <a:t>Any idea how to get the computer to choose the right word to fill the blank?</a:t>
            </a:r>
          </a:p>
        </p:txBody>
      </p:sp>
      <p:pic>
        <p:nvPicPr>
          <p:cNvPr id="16" name="Content Placeholder 5" descr="A close up of a screen&#10;&#10;Description generated with very high confidence">
            <a:extLst>
              <a:ext uri="{FF2B5EF4-FFF2-40B4-BE49-F238E27FC236}">
                <a16:creationId xmlns:a16="http://schemas.microsoft.com/office/drawing/2014/main" id="{A518B111-EA25-49F5-B6BB-36EC339B7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56" y="467536"/>
            <a:ext cx="11493827" cy="3678026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224" y="5738691"/>
            <a:ext cx="7770376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835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B336162-B533-4EFE-8BB3-8EBB4A5E3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13000" cy="6858000"/>
          </a:xfrm>
          <a:prstGeom prst="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564" y="2745736"/>
            <a:ext cx="3697840" cy="1366528"/>
          </a:xfrm>
          <a:solidFill>
            <a:srgbClr val="FFFFFF"/>
          </a:solidFill>
          <a:ln w="25400" cap="sq">
            <a:solidFill>
              <a:srgbClr val="404040"/>
            </a:solidFill>
            <a:miter lim="800000"/>
          </a:ln>
        </p:spPr>
        <p:txBody>
          <a:bodyPr>
            <a:normAutofit/>
          </a:bodyPr>
          <a:lstStyle/>
          <a:p>
            <a:pPr algn="ctr"/>
            <a:r>
              <a:rPr lang="en-GB" sz="3200" dirty="0">
                <a:solidFill>
                  <a:srgbClr val="262626"/>
                </a:solidFill>
              </a:rPr>
              <a:t>Probabilistic 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7F07F-B8EB-40C8-9A5C-DF711C70D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7606" y="802638"/>
            <a:ext cx="5407288" cy="525272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GB" dirty="0"/>
              <a:t>Which of the following is more probable?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sz="3600" i="1" dirty="0"/>
              <a:t>Time flies like an arrow.</a:t>
            </a:r>
          </a:p>
          <a:p>
            <a:pPr marL="0" indent="0">
              <a:buNone/>
            </a:pPr>
            <a:endParaRPr lang="en-GB" sz="3600" dirty="0"/>
          </a:p>
          <a:p>
            <a:r>
              <a:rPr lang="en-GB" sz="3600" i="1" dirty="0"/>
              <a:t>Fruit flies like a banana.</a:t>
            </a:r>
          </a:p>
        </p:txBody>
      </p:sp>
    </p:spTree>
    <p:extLst>
      <p:ext uri="{BB962C8B-B14F-4D97-AF65-F5344CB8AC3E}">
        <p14:creationId xmlns:p14="http://schemas.microsoft.com/office/powerpoint/2010/main" val="31601994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B336162-B533-4EFE-8BB3-8EBB4A5E3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13000" cy="6858000"/>
          </a:xfrm>
          <a:prstGeom prst="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564" y="2745736"/>
            <a:ext cx="3697840" cy="1366528"/>
          </a:xfrm>
          <a:solidFill>
            <a:srgbClr val="FFFFFF"/>
          </a:solidFill>
          <a:ln w="25400" cap="sq">
            <a:solidFill>
              <a:srgbClr val="404040"/>
            </a:solidFill>
            <a:miter lim="800000"/>
          </a:ln>
        </p:spPr>
        <p:txBody>
          <a:bodyPr>
            <a:normAutofit/>
          </a:bodyPr>
          <a:lstStyle/>
          <a:p>
            <a:pPr algn="ctr"/>
            <a:r>
              <a:rPr lang="en-GB" sz="3200" dirty="0">
                <a:solidFill>
                  <a:srgbClr val="262626"/>
                </a:solidFill>
              </a:rPr>
              <a:t>Probabilistic 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7F07F-B8EB-40C8-9A5C-DF711C70D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7606" y="802638"/>
            <a:ext cx="5407288" cy="5252722"/>
          </a:xfrm>
        </p:spPr>
        <p:txBody>
          <a:bodyPr anchor="ctr">
            <a:normAutofit/>
          </a:bodyPr>
          <a:lstStyle/>
          <a:p>
            <a:r>
              <a:rPr lang="en-GB" sz="2400" dirty="0"/>
              <a:t>Language models define the probability distribution over sequence of words (or sentences)</a:t>
            </a:r>
          </a:p>
          <a:p>
            <a:endParaRPr lang="en-GB" sz="2400" dirty="0"/>
          </a:p>
          <a:p>
            <a:r>
              <a:rPr lang="en-GB" sz="2400" dirty="0"/>
              <a:t>That is:</a:t>
            </a:r>
          </a:p>
          <a:p>
            <a:pPr lvl="1"/>
            <a:r>
              <a:rPr lang="en-GB" sz="2000" i="1" dirty="0"/>
              <a:t>How likely is a given sentence to appear in the language?</a:t>
            </a:r>
          </a:p>
        </p:txBody>
      </p:sp>
    </p:spTree>
    <p:extLst>
      <p:ext uri="{BB962C8B-B14F-4D97-AF65-F5344CB8AC3E}">
        <p14:creationId xmlns:p14="http://schemas.microsoft.com/office/powerpoint/2010/main" val="19183961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B336162-B533-4EFE-8BB3-8EBB4A5E3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13000" cy="6858000"/>
          </a:xfrm>
          <a:prstGeom prst="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9E506-0310-48B2-933F-B35A5A9CF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564" y="2745736"/>
            <a:ext cx="3697840" cy="1366528"/>
          </a:xfrm>
          <a:solidFill>
            <a:srgbClr val="FFFFFF"/>
          </a:solidFill>
          <a:ln w="25400" cap="sq">
            <a:solidFill>
              <a:srgbClr val="404040"/>
            </a:solidFill>
            <a:miter lim="800000"/>
          </a:ln>
        </p:spPr>
        <p:txBody>
          <a:bodyPr>
            <a:normAutofit/>
          </a:bodyPr>
          <a:lstStyle/>
          <a:p>
            <a:pPr algn="ctr"/>
            <a:r>
              <a:rPr lang="en-GB" sz="3200" dirty="0">
                <a:solidFill>
                  <a:srgbClr val="262626"/>
                </a:solidFill>
              </a:rPr>
              <a:t>Probabilistic 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4CAEA7-1287-405A-B345-B6E9324ED3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0396" y="476672"/>
            <a:ext cx="5576506" cy="6120680"/>
          </a:xfrm>
        </p:spPr>
        <p:txBody>
          <a:bodyPr anchor="ctr">
            <a:normAutofit/>
          </a:bodyPr>
          <a:lstStyle/>
          <a:p>
            <a:r>
              <a:rPr lang="en-GB" sz="2800" dirty="0"/>
              <a:t>Common applications:</a:t>
            </a:r>
          </a:p>
          <a:p>
            <a:pPr lvl="1"/>
            <a:r>
              <a:rPr lang="en-GB" sz="2400" dirty="0"/>
              <a:t>Speech recognition</a:t>
            </a:r>
          </a:p>
          <a:p>
            <a:pPr lvl="2"/>
            <a:r>
              <a:rPr lang="en-GB" sz="1800" dirty="0"/>
              <a:t>P(“recognize speech”) &gt; P(“recognize speech”)</a:t>
            </a:r>
          </a:p>
          <a:p>
            <a:pPr lvl="1"/>
            <a:r>
              <a:rPr lang="en-GB" sz="2400" dirty="0"/>
              <a:t>Text Generation</a:t>
            </a:r>
          </a:p>
          <a:p>
            <a:pPr lvl="2"/>
            <a:r>
              <a:rPr lang="en-GB" sz="1800" dirty="0"/>
              <a:t>P(“three houses”) &gt; P(“three house”)</a:t>
            </a:r>
          </a:p>
          <a:p>
            <a:pPr lvl="1"/>
            <a:r>
              <a:rPr lang="en-GB" sz="2400" dirty="0"/>
              <a:t>Spelling correction</a:t>
            </a:r>
          </a:p>
          <a:p>
            <a:pPr lvl="2"/>
            <a:r>
              <a:rPr lang="en-GB" sz="1800" dirty="0"/>
              <a:t>P(“my cat eats fish”) &gt; P(“my </a:t>
            </a:r>
            <a:r>
              <a:rPr lang="en-GB" sz="1800" dirty="0" err="1"/>
              <a:t>xat</a:t>
            </a:r>
            <a:r>
              <a:rPr lang="en-GB" sz="1800" dirty="0"/>
              <a:t> eats fish”)</a:t>
            </a:r>
          </a:p>
          <a:p>
            <a:pPr lvl="1"/>
            <a:r>
              <a:rPr lang="en-GB" sz="2400" dirty="0"/>
              <a:t>Auto Completion </a:t>
            </a:r>
          </a:p>
          <a:p>
            <a:pPr lvl="2"/>
            <a:r>
              <a:rPr lang="en-GB" sz="1800" dirty="0"/>
              <a:t>P(“give ___”[me]) &gt; P(“give ___”[</a:t>
            </a:r>
            <a:r>
              <a:rPr lang="en-GB" sz="1800" dirty="0" err="1"/>
              <a:t>i</a:t>
            </a:r>
            <a:r>
              <a:rPr lang="en-GB" sz="1800" dirty="0"/>
              <a:t>])</a:t>
            </a:r>
          </a:p>
          <a:p>
            <a:pPr lvl="1"/>
            <a:r>
              <a:rPr lang="en-GB" sz="2400" dirty="0"/>
              <a:t>Machine Translation</a:t>
            </a:r>
          </a:p>
          <a:p>
            <a:pPr lvl="2"/>
            <a:r>
              <a:rPr lang="en-GB" sz="1800" dirty="0"/>
              <a:t>P(“the blue house”) &gt; P(“the house blue”)</a:t>
            </a:r>
          </a:p>
          <a:p>
            <a:pPr lvl="1"/>
            <a:r>
              <a:rPr lang="en-GB" sz="2400" dirty="0"/>
              <a:t>Other uses:</a:t>
            </a:r>
          </a:p>
          <a:p>
            <a:pPr lvl="2"/>
            <a:r>
              <a:rPr lang="en-GB" sz="1800" dirty="0"/>
              <a:t>OCR</a:t>
            </a:r>
          </a:p>
          <a:p>
            <a:pPr lvl="2"/>
            <a:r>
              <a:rPr lang="en-GB" sz="1800" dirty="0"/>
              <a:t>Summarization</a:t>
            </a:r>
          </a:p>
          <a:p>
            <a:pPr lvl="2"/>
            <a:r>
              <a:rPr lang="en-GB" sz="1800" dirty="0"/>
              <a:t>Document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8525757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B336162-B533-4EFE-8BB3-8EBB4A5E3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13000" cy="6858000"/>
          </a:xfrm>
          <a:prstGeom prst="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564" y="2745736"/>
            <a:ext cx="3697840" cy="1366528"/>
          </a:xfrm>
          <a:solidFill>
            <a:srgbClr val="FFFFFF"/>
          </a:solidFill>
          <a:ln w="25400" cap="sq">
            <a:solidFill>
              <a:srgbClr val="404040"/>
            </a:solidFill>
            <a:miter lim="800000"/>
          </a:ln>
        </p:spPr>
        <p:txBody>
          <a:bodyPr>
            <a:normAutofit/>
          </a:bodyPr>
          <a:lstStyle/>
          <a:p>
            <a:pPr algn="ctr"/>
            <a:r>
              <a:rPr lang="en-GB" sz="3200" dirty="0">
                <a:solidFill>
                  <a:srgbClr val="262626"/>
                </a:solidFill>
              </a:rPr>
              <a:t>Probabilistic Language Models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47606" y="802638"/>
                <a:ext cx="5407288" cy="5252722"/>
              </a:xfrm>
            </p:spPr>
            <p:txBody>
              <a:bodyPr anchor="ctr">
                <a:normAutofit/>
              </a:bodyPr>
              <a:lstStyle/>
              <a:p>
                <a:pPr marL="0" indent="0">
                  <a:buNone/>
                </a:pPr>
                <a:r>
                  <a:rPr lang="en-GB" sz="2400" dirty="0"/>
                  <a:t>Given a sentence with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GB" sz="2400" dirty="0"/>
                  <a:t> words: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=[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GB" sz="2400" dirty="0"/>
                  <a:t> the language model computes the probability: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)=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  <a:p>
                <a:pPr marL="0" indent="0">
                  <a:buNone/>
                </a:pPr>
                <a:endParaRPr lang="en-GB" sz="2400" dirty="0"/>
              </a:p>
              <a:p>
                <a:pPr marL="0" indent="0">
                  <a:buNone/>
                </a:pPr>
                <a:r>
                  <a:rPr lang="en-GB" sz="2400" dirty="0"/>
                  <a:t>Predicting the next word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GB" sz="2400" dirty="0"/>
                  <a:t>:</a:t>
                </a:r>
              </a:p>
              <a:p>
                <a:pPr lvl="1"/>
                <a:r>
                  <a:rPr lang="en-GB" sz="2400" dirty="0"/>
                  <a:t>The probability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  <a:p>
                <a:pPr lvl="1"/>
                <a:r>
                  <a:rPr lang="en-GB" sz="2000" i="1" dirty="0"/>
                  <a:t>?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47606" y="802638"/>
                <a:ext cx="5407288" cy="5252722"/>
              </a:xfrm>
              <a:blipFill>
                <a:blip r:embed="rId2"/>
                <a:stretch>
                  <a:fillRect l="-16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844148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B336162-B533-4EFE-8BB3-8EBB4A5E3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13000" cy="6858000"/>
          </a:xfrm>
          <a:prstGeom prst="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564" y="2745736"/>
            <a:ext cx="3697840" cy="1366528"/>
          </a:xfrm>
          <a:solidFill>
            <a:srgbClr val="FFFFFF"/>
          </a:solidFill>
          <a:ln w="25400" cap="sq">
            <a:solidFill>
              <a:srgbClr val="404040"/>
            </a:solidFill>
            <a:miter lim="800000"/>
          </a:ln>
        </p:spPr>
        <p:txBody>
          <a:bodyPr>
            <a:normAutofit/>
          </a:bodyPr>
          <a:lstStyle/>
          <a:p>
            <a:pPr algn="ctr"/>
            <a:r>
              <a:rPr lang="en-GB" sz="3200" dirty="0">
                <a:solidFill>
                  <a:srgbClr val="262626"/>
                </a:solidFill>
              </a:rPr>
              <a:t>Probabilistic Language Models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662364" y="802638"/>
                <a:ext cx="6192688" cy="5252722"/>
              </a:xfrm>
            </p:spPr>
            <p:txBody>
              <a:bodyPr anchor="ctr">
                <a:normAutofit/>
              </a:bodyPr>
              <a:lstStyle/>
              <a:p>
                <a:r>
                  <a:rPr lang="en-GB" sz="2800" dirty="0"/>
                  <a:t>Predicting the next word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80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80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sz="280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GB" sz="2800" dirty="0"/>
                  <a:t>:</a:t>
                </a:r>
              </a:p>
              <a:p>
                <a:pPr lvl="1"/>
                <a:r>
                  <a:rPr lang="en-GB" sz="2400" dirty="0"/>
                  <a:t>The probability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  <a:p>
                <a:r>
                  <a:rPr lang="en-GB" sz="2800" dirty="0"/>
                  <a:t>Using the chain rule: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GB" sz="24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…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|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…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  <a:p>
                <a:r>
                  <a:rPr lang="en-GB" sz="2800" dirty="0"/>
                  <a:t>Example: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𝑙𝑜𝑣𝑒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err="1" smtClean="0">
                        <a:latin typeface="Cambria Math" panose="02040503050406030204" pitchFamily="18" charset="0"/>
                      </a:rPr>
                      <m:t>𝑁𝑎𝑖𝑗𝑎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𝑗𝑜𝑙𝑙𝑜𝑓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𝑟𝑖𝑐𝑒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”)</m:t>
                    </m:r>
                  </m:oMath>
                </a14:m>
                <a:r>
                  <a:rPr lang="en-GB" sz="2800" dirty="0"/>
                  <a:t>?</a:t>
                </a:r>
              </a:p>
              <a:p>
                <a:pPr lvl="1"/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662364" y="802638"/>
                <a:ext cx="6192688" cy="5252722"/>
              </a:xfrm>
              <a:blipFill>
                <a:blip r:embed="rId2"/>
                <a:stretch>
                  <a:fillRect l="-17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65006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571401" y="1573586"/>
            <a:ext cx="9120209" cy="1325563"/>
          </a:xfrm>
        </p:spPr>
        <p:txBody>
          <a:bodyPr>
            <a:normAutofit/>
          </a:bodyPr>
          <a:lstStyle/>
          <a:p>
            <a:r>
              <a:rPr lang="en-GB" dirty="0"/>
              <a:t>So what is </a:t>
            </a:r>
            <a:br>
              <a:rPr lang="en-GB" dirty="0"/>
            </a:br>
            <a:r>
              <a:rPr lang="en-GB" dirty="0"/>
              <a:t>Natural Language Processing? 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71401" y="3060017"/>
            <a:ext cx="6064538" cy="2438546"/>
          </a:xfrm>
        </p:spPr>
        <p:txBody>
          <a:bodyPr>
            <a:normAutofit/>
          </a:bodyPr>
          <a:lstStyle/>
          <a:p>
            <a:r>
              <a:rPr lang="en-GB" sz="2400" dirty="0"/>
              <a:t>a set of tools and techniques for processing human languages</a:t>
            </a:r>
          </a:p>
          <a:p>
            <a:r>
              <a:rPr lang="en-GB" sz="2400" dirty="0"/>
              <a:t>enables effective human-machine interaction</a:t>
            </a:r>
          </a:p>
          <a:p>
            <a:r>
              <a:rPr lang="en-GB" sz="2400" dirty="0"/>
              <a:t>extracts information from some generated data (often unstructured)</a:t>
            </a:r>
          </a:p>
        </p:txBody>
      </p:sp>
      <p:sp>
        <p:nvSpPr>
          <p:cNvPr id="143" name="Freeform 6">
            <a:extLst>
              <a:ext uri="{FF2B5EF4-FFF2-40B4-BE49-F238E27FC236}">
                <a16:creationId xmlns:a16="http://schemas.microsoft.com/office/drawing/2014/main" id="{A9616D99-AEFB-4C95-84EF-5DEC698D9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661" y="744469"/>
            <a:ext cx="3274815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5" name="Freeform 6">
            <a:extLst>
              <a:ext uri="{FF2B5EF4-FFF2-40B4-BE49-F238E27FC236}">
                <a16:creationId xmlns:a16="http://schemas.microsoft.com/office/drawing/2014/main" id="{D0F97023-F626-4FC5-8C2D-753B5C7F4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49839" y="1685652"/>
            <a:ext cx="3274160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" name="Picture 3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9F7817AA-363F-4EB1-B249-89AB34F80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572" y="3720322"/>
            <a:ext cx="3392982" cy="194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02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B336162-B533-4EFE-8BB3-8EBB4A5E3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13000" cy="6858000"/>
          </a:xfrm>
          <a:prstGeom prst="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564" y="2745736"/>
            <a:ext cx="3697840" cy="1366528"/>
          </a:xfrm>
          <a:solidFill>
            <a:srgbClr val="FFFFFF"/>
          </a:solidFill>
          <a:ln w="25400" cap="sq">
            <a:solidFill>
              <a:srgbClr val="404040"/>
            </a:solidFill>
            <a:miter lim="800000"/>
          </a:ln>
        </p:spPr>
        <p:txBody>
          <a:bodyPr>
            <a:normAutofit/>
          </a:bodyPr>
          <a:lstStyle/>
          <a:p>
            <a:pPr algn="ctr"/>
            <a:r>
              <a:rPr lang="en-GB" sz="3200">
                <a:solidFill>
                  <a:srgbClr val="262626"/>
                </a:solidFill>
              </a:rPr>
              <a:t>Probabilistic Language Models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356968" y="764704"/>
                <a:ext cx="6570092" cy="5252722"/>
              </a:xfrm>
            </p:spPr>
            <p:txBody>
              <a:bodyPr anchor="ctr">
                <a:normAutofit/>
              </a:bodyPr>
              <a:lstStyle/>
              <a:p>
                <a:r>
                  <a:rPr lang="en-GB" sz="2800" dirty="0"/>
                  <a:t>Example: </a:t>
                </a:r>
                <a:endParaRPr lang="en-GB" sz="2800" i="1" dirty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𝑙𝑜𝑣𝑒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i="1" dirty="0" err="1" smtClean="0">
                        <a:latin typeface="Cambria Math" panose="02040503050406030204" pitchFamily="18" charset="0"/>
                      </a:rPr>
                      <m:t>𝑁𝑎𝑖𝑗𝑎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𝑗𝑜𝑙𝑙𝑜𝑓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𝑟𝑖𝑐𝑒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”)</m:t>
                    </m:r>
                  </m:oMath>
                </a14:m>
                <a:r>
                  <a:rPr lang="en-GB" sz="2400" dirty="0"/>
                  <a:t>?</a:t>
                </a:r>
              </a:p>
              <a:p>
                <a:r>
                  <a:rPr lang="en-GB" sz="2800" dirty="0"/>
                  <a:t>Solution: 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</m:d>
                  </m:oMath>
                </a14:m>
                <a:r>
                  <a:rPr lang="en-GB" sz="2400" b="0" i="1" dirty="0">
                    <a:latin typeface="Cambria Math" panose="02040503050406030204" pitchFamily="18" charset="0"/>
                  </a:rPr>
                  <a:t>*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𝑙𝑜𝑣𝑒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</m:d>
                  </m:oMath>
                </a14:m>
                <a:r>
                  <a:rPr lang="en-GB" sz="2400" i="1" dirty="0">
                    <a:latin typeface="Cambria Math" panose="02040503050406030204" pitchFamily="18" charset="0"/>
                  </a:rPr>
                  <a:t>*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𝑁𝑎𝑖𝑗𝑎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”,“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𝑙𝑜𝑣𝑒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</m:d>
                  </m:oMath>
                </a14:m>
                <a:r>
                  <a:rPr lang="en-GB" sz="2400" i="1" dirty="0">
                    <a:latin typeface="Cambria Math" panose="02040503050406030204" pitchFamily="18" charset="0"/>
                  </a:rPr>
                  <a:t>*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𝑗𝑜𝑙𝑙𝑜𝑓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”,“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𝑙𝑜𝑣𝑒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”,“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𝑁𝑎𝑖𝑗𝑎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</m:d>
                  </m:oMath>
                </a14:m>
                <a:r>
                  <a:rPr lang="en-GB" sz="2400" i="1" dirty="0">
                    <a:latin typeface="Cambria Math" panose="02040503050406030204" pitchFamily="18" charset="0"/>
                  </a:rPr>
                  <a:t>*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𝑟𝑖𝑐𝑒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”,“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𝑙𝑜𝑣𝑒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”,“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𝑁𝑎𝑖𝑗𝑎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”,“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𝑗𝑜𝑙𝑙𝑜𝑓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</m:d>
                  </m:oMath>
                </a14:m>
                <a:endParaRPr lang="en-GB" sz="2800" dirty="0"/>
              </a:p>
              <a:p>
                <a:pPr lvl="1"/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56968" y="764704"/>
                <a:ext cx="6570092" cy="5252722"/>
              </a:xfrm>
              <a:blipFill>
                <a:blip r:embed="rId2"/>
                <a:stretch>
                  <a:fillRect l="-16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93267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B336162-B533-4EFE-8BB3-8EBB4A5E3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13000" cy="6858000"/>
          </a:xfrm>
          <a:prstGeom prst="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564" y="2745736"/>
            <a:ext cx="3697840" cy="1366528"/>
          </a:xfrm>
          <a:solidFill>
            <a:srgbClr val="FFFFFF"/>
          </a:solidFill>
          <a:ln w="25400" cap="sq">
            <a:solidFill>
              <a:srgbClr val="404040"/>
            </a:solidFill>
            <a:miter lim="800000"/>
          </a:ln>
        </p:spPr>
        <p:txBody>
          <a:bodyPr>
            <a:normAutofit/>
          </a:bodyPr>
          <a:lstStyle/>
          <a:p>
            <a:pPr algn="ctr"/>
            <a:r>
              <a:rPr lang="en-GB" sz="3200">
                <a:solidFill>
                  <a:srgbClr val="262626"/>
                </a:solidFill>
              </a:rPr>
              <a:t>Probabilistic Language Models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356968" y="764704"/>
                <a:ext cx="6570092" cy="5252722"/>
              </a:xfrm>
            </p:spPr>
            <p:txBody>
              <a:bodyPr anchor="ctr">
                <a:normAutofit/>
              </a:bodyPr>
              <a:lstStyle/>
              <a:p>
                <a:r>
                  <a:rPr lang="en-GB" sz="2800" dirty="0"/>
                  <a:t>So predicting the next word in:</a:t>
                </a:r>
              </a:p>
              <a:p>
                <a:pPr lvl="1"/>
                <a:r>
                  <a:rPr lang="en-GB" sz="2400" dirty="0">
                    <a:latin typeface="Cambria Math" panose="02040503050406030204" pitchFamily="18" charset="0"/>
                  </a:rPr>
                  <a:t>“I love </a:t>
                </a:r>
                <a:r>
                  <a:rPr lang="en-GB" sz="2400" dirty="0" err="1">
                    <a:latin typeface="Cambria Math" panose="02040503050406030204" pitchFamily="18" charset="0"/>
                  </a:rPr>
                  <a:t>Naija</a:t>
                </a:r>
                <a:r>
                  <a:rPr lang="en-GB" sz="2400" dirty="0">
                    <a:latin typeface="Cambria Math" panose="02040503050406030204" pitchFamily="18" charset="0"/>
                  </a:rPr>
                  <a:t> jollof _____” [yam/rice]</a:t>
                </a:r>
              </a:p>
              <a:p>
                <a:r>
                  <a:rPr lang="en-GB" sz="2800" dirty="0"/>
                  <a:t>Compare: 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𝑦𝑎𝑚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”,“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𝑙𝑜𝑣𝑒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”,“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𝑁𝑎𝑖𝑗𝑎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”,“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𝑗𝑜𝑙𝑙𝑜𝑓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</m:d>
                  </m:oMath>
                </a14:m>
                <a:endParaRPr lang="en-GB" sz="2400" i="1" dirty="0">
                  <a:latin typeface="Cambria Math" panose="02040503050406030204" pitchFamily="18" charset="0"/>
                </a:endParaRPr>
              </a:p>
              <a:p>
                <a:pPr marL="457063" lvl="1" indent="0">
                  <a:buNone/>
                </a:pPr>
                <a:r>
                  <a:rPr lang="en-GB" sz="2400" i="1" dirty="0">
                    <a:latin typeface="Cambria Math" panose="02040503050406030204" pitchFamily="18" charset="0"/>
                  </a:rPr>
                  <a:t>and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𝑟𝑖𝑐𝑒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  <m:e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”,“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𝑙𝑜𝑣𝑒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”,“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𝑁𝑎𝑖𝑗𝑎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”,“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𝑗𝑜𝑙𝑙𝑜𝑓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”</m:t>
                        </m:r>
                      </m:e>
                    </m:d>
                  </m:oMath>
                </a14:m>
                <a:endParaRPr lang="en-GB" sz="2800" dirty="0"/>
              </a:p>
              <a:p>
                <a:pPr marL="457063" lvl="1" indent="0">
                  <a:buNone/>
                </a:pPr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56968" y="764704"/>
                <a:ext cx="6570092" cy="5252722"/>
              </a:xfrm>
              <a:blipFill>
                <a:blip r:embed="rId2"/>
                <a:stretch>
                  <a:fillRect l="-16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24699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anchor="b">
            <a:normAutofit/>
          </a:bodyPr>
          <a:lstStyle/>
          <a:p>
            <a:r>
              <a:rPr lang="en-GB" sz="4000" dirty="0"/>
              <a:t>N-Gram Models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7F07F-B8EB-40C8-9A5C-DF711C70D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149" y="2644518"/>
            <a:ext cx="9010705" cy="3327251"/>
          </a:xfrm>
        </p:spPr>
        <p:txBody>
          <a:bodyPr>
            <a:normAutofit/>
          </a:bodyPr>
          <a:lstStyle/>
          <a:p>
            <a:r>
              <a:rPr lang="en-GB" sz="2400" dirty="0"/>
              <a:t>Text = “I love </a:t>
            </a:r>
            <a:r>
              <a:rPr lang="en-GB" sz="2400" dirty="0" err="1"/>
              <a:t>Naija</a:t>
            </a:r>
            <a:r>
              <a:rPr lang="en-GB" sz="2400" dirty="0"/>
              <a:t> jollof rice”</a:t>
            </a:r>
          </a:p>
          <a:p>
            <a:r>
              <a:rPr lang="en-GB" sz="2400" dirty="0"/>
              <a:t>1-gram </a:t>
            </a:r>
            <a:r>
              <a:rPr lang="en-GB" sz="2400" i="1" dirty="0"/>
              <a:t>aka</a:t>
            </a:r>
            <a:r>
              <a:rPr lang="en-GB" sz="2400" dirty="0"/>
              <a:t> unigram: “I”, “love”, “</a:t>
            </a:r>
            <a:r>
              <a:rPr lang="en-GB" sz="2400" dirty="0" err="1"/>
              <a:t>Naija</a:t>
            </a:r>
            <a:r>
              <a:rPr lang="en-GB" sz="2400" dirty="0"/>
              <a:t>”, “jollof”, “rice”</a:t>
            </a:r>
            <a:endParaRPr lang="en-US" sz="2400" dirty="0"/>
          </a:p>
          <a:p>
            <a:r>
              <a:rPr lang="en-GB" sz="2400" dirty="0"/>
              <a:t>2-gram </a:t>
            </a:r>
            <a:r>
              <a:rPr lang="en-GB" sz="2400" i="1" dirty="0"/>
              <a:t>aka </a:t>
            </a:r>
            <a:r>
              <a:rPr lang="en-GB" sz="2400" dirty="0"/>
              <a:t>bigram: “I love”, “love </a:t>
            </a:r>
            <a:r>
              <a:rPr lang="en-GB" sz="2400" dirty="0" err="1"/>
              <a:t>Naija</a:t>
            </a:r>
            <a:r>
              <a:rPr lang="en-GB" sz="2400" dirty="0"/>
              <a:t>”, “</a:t>
            </a:r>
            <a:r>
              <a:rPr lang="en-GB" sz="2400" dirty="0" err="1"/>
              <a:t>Naija</a:t>
            </a:r>
            <a:r>
              <a:rPr lang="en-GB" sz="2400" dirty="0"/>
              <a:t> jollof”, “jollof rice”</a:t>
            </a:r>
            <a:endParaRPr lang="en-US" sz="2400" dirty="0"/>
          </a:p>
          <a:p>
            <a:r>
              <a:rPr lang="en-GB" sz="2400" dirty="0"/>
              <a:t>3-gram </a:t>
            </a:r>
            <a:r>
              <a:rPr lang="en-GB" sz="2400" i="1" dirty="0"/>
              <a:t>aka </a:t>
            </a:r>
            <a:r>
              <a:rPr lang="en-GB" sz="2400" dirty="0"/>
              <a:t>trigram: “I love </a:t>
            </a:r>
            <a:r>
              <a:rPr lang="en-GB" sz="2400" dirty="0" err="1"/>
              <a:t>Naija</a:t>
            </a:r>
            <a:r>
              <a:rPr lang="en-GB" sz="2400" dirty="0"/>
              <a:t>”, “love </a:t>
            </a:r>
            <a:r>
              <a:rPr lang="en-GB" sz="2400" dirty="0" err="1"/>
              <a:t>Naija</a:t>
            </a:r>
            <a:r>
              <a:rPr lang="en-GB" sz="2400" dirty="0"/>
              <a:t> jollof”, “</a:t>
            </a:r>
            <a:r>
              <a:rPr lang="en-GB" sz="2400" dirty="0" err="1"/>
              <a:t>Naija</a:t>
            </a:r>
            <a:r>
              <a:rPr lang="en-GB" sz="2400" dirty="0"/>
              <a:t> jollof rice”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30942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3083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F49856-7B7F-4D54-A96C-27B3044F2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299" y="643467"/>
            <a:ext cx="3363098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GB" sz="2800">
                <a:solidFill>
                  <a:schemeClr val="bg1"/>
                </a:solidFill>
              </a:rPr>
              <a:t>Bigram Counts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BFBCE-73E4-4ED8-851C-2795D8CD4F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00" y="2638044"/>
            <a:ext cx="3363098" cy="3415622"/>
          </a:xfrm>
        </p:spPr>
        <p:txBody>
          <a:bodyPr>
            <a:norm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Words that follow “your”?</a:t>
            </a:r>
          </a:p>
          <a:p>
            <a:r>
              <a:rPr lang="en-GB" sz="2000" dirty="0">
                <a:solidFill>
                  <a:schemeClr val="bg1"/>
                </a:solidFill>
              </a:rPr>
              <a:t>norvig.com/ngrams/count_2w.txt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259365F-A7D5-4763-82D3-4AA001A4B9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6383" y="1809716"/>
            <a:ext cx="6249141" cy="307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80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anchor="b">
            <a:normAutofit/>
          </a:bodyPr>
          <a:lstStyle/>
          <a:p>
            <a:r>
              <a:rPr lang="en-GB" sz="4000" dirty="0"/>
              <a:t>N-Gram Models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55149" y="2644518"/>
                <a:ext cx="9615727" cy="3327251"/>
              </a:xfrm>
            </p:spPr>
            <p:txBody>
              <a:bodyPr>
                <a:normAutofit/>
              </a:bodyPr>
              <a:lstStyle/>
              <a:p>
                <a:r>
                  <a:rPr lang="en-GB" sz="2800" dirty="0"/>
                  <a:t>Markov Assumption:</a:t>
                </a:r>
              </a:p>
              <a:p>
                <a:pPr lvl="1"/>
                <a:r>
                  <a:rPr lang="en-GB" sz="2400" dirty="0"/>
                  <a:t>Only use a limited history..</a:t>
                </a:r>
              </a:p>
              <a:p>
                <a:r>
                  <a:rPr lang="en-GB" sz="2800" dirty="0"/>
                  <a:t>So given: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 = “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𝑙𝑜𝑣𝑒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err="1" smtClean="0">
                        <a:latin typeface="Cambria Math" panose="02040503050406030204" pitchFamily="18" charset="0"/>
                      </a:rPr>
                      <m:t>𝑁𝑎𝑖𝑗𝑎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𝑗𝑜𝑙𝑙𝑜𝑓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𝑟𝑖𝑐𝑒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”,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800" dirty="0"/>
                  <a:t> is </a:t>
                </a:r>
              </a:p>
              <a:p>
                <a:pPr marL="457063" lvl="1" indent="0">
                  <a:buNone/>
                </a:pPr>
                <a:r>
                  <a:rPr lang="en-GB" sz="2800" dirty="0"/>
                  <a:t>unigram: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")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𝑙𝑜𝑣𝑒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”)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i="1" dirty="0" err="1">
                        <a:latin typeface="Cambria Math" panose="02040503050406030204" pitchFamily="18" charset="0"/>
                      </a:rPr>
                      <m:t>𝑁𝑎𝑖𝑗𝑎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”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𝑗𝑜𝑙𝑙𝑜𝑓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”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𝑟𝑖𝑐𝑒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”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800" dirty="0"/>
              </a:p>
              <a:p>
                <a:pPr marL="457063" lvl="1" indent="0">
                  <a:buNone/>
                </a:pPr>
                <a:r>
                  <a:rPr lang="en-GB" sz="2800" dirty="0"/>
                  <a:t>bigram: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“</m:t>
                        </m:r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m:rPr>
                            <m:nor/>
                          </m:rPr>
                          <a:rPr lang="en-GB" sz="2800" i="0" dirty="0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GB" sz="2800" i="0" dirty="0">
                            <a:latin typeface="Cambria Math" panose="020405030504060302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n-GB" sz="2800" i="0" dirty="0">
                            <a:latin typeface="Cambria Math" panose="02040503050406030204" pitchFamily="18" charset="0"/>
                          </a:rPr>
                          <m:t>(“</m:t>
                        </m:r>
                        <m:r>
                          <m:rPr>
                            <m:nor/>
                          </m:rPr>
                          <a:rPr lang="en-GB" sz="2800" i="0" dirty="0">
                            <a:latin typeface="Cambria Math" panose="02040503050406030204" pitchFamily="18" charset="0"/>
                          </a:rPr>
                          <m:t>love</m:t>
                        </m:r>
                        <m:r>
                          <m:rPr>
                            <m:nor/>
                          </m:rPr>
                          <a:rPr lang="en-GB" sz="2800" i="0" dirty="0">
                            <a:latin typeface="Cambria Math" panose="02040503050406030204" pitchFamily="18" charset="0"/>
                          </a:rPr>
                          <m:t>”|“</m:t>
                        </m:r>
                        <m:r>
                          <m:rPr>
                            <m:nor/>
                          </m:rPr>
                          <a:rPr lang="en-GB" sz="2800" i="0" dirty="0">
                            <a:latin typeface="Cambria Math" panose="02040503050406030204" pitchFamily="18" charset="0"/>
                          </a:rPr>
                          <m:t>I</m:t>
                        </m:r>
                      </m:e>
                    </m:d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…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𝑟𝑖𝑐𝑒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”</m:t>
                    </m:r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𝑗𝑜𝑙𝑙𝑜𝑓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”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3200" dirty="0"/>
              </a:p>
              <a:p>
                <a:pPr marL="457063" lvl="1" indent="0">
                  <a:buNone/>
                </a:pPr>
                <a:r>
                  <a:rPr lang="en-GB" sz="2800" dirty="0"/>
                  <a:t>trigram: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")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𝑙𝑜𝑣𝑒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”|“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")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i="1" dirty="0" err="1">
                        <a:latin typeface="Cambria Math" panose="02040503050406030204" pitchFamily="18" charset="0"/>
                      </a:rPr>
                      <m:t>𝑁𝑎𝑖𝑗𝑎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”</m:t>
                    </m:r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", 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𝑙𝑜𝑣𝑒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”)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…</m:t>
                    </m:r>
                  </m:oMath>
                </a14:m>
                <a:endParaRPr lang="en-GB" sz="3200" dirty="0"/>
              </a:p>
              <a:p>
                <a:pPr marL="457063" lvl="1" indent="0">
                  <a:buNone/>
                </a:pPr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5149" y="2644518"/>
                <a:ext cx="9615727" cy="3327251"/>
              </a:xfrm>
              <a:blipFill>
                <a:blip r:embed="rId2"/>
                <a:stretch>
                  <a:fillRect l="-1141" t="-31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0094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anchor="b">
            <a:normAutofit/>
          </a:bodyPr>
          <a:lstStyle/>
          <a:p>
            <a:r>
              <a:rPr lang="en-GB" sz="4000" dirty="0"/>
              <a:t>Estimating N-Gram Probabilities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55149" y="2644518"/>
                <a:ext cx="9615727" cy="3327251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GB" sz="2800" dirty="0"/>
                  <a:t>Maximum likelihood estimation:</a:t>
                </a:r>
              </a:p>
              <a:p>
                <a:pPr marL="0" indent="0">
                  <a:buNone/>
                </a:pPr>
                <a:endParaRPr lang="en-GB" sz="2800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3200" i="1" dirty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GB" sz="32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3200" i="1" dirty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3200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3200" i="1" dirty="0">
                        <a:latin typeface="Cambria Math" panose="02040503050406030204" pitchFamily="18" charset="0"/>
                      </a:rPr>
                      <m:t>|</m:t>
                    </m:r>
                    <m:sSub>
                      <m:sSubPr>
                        <m:ctrlPr>
                          <a:rPr lang="en-GB" sz="32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3200" i="1" dirty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sz="3200" i="1" dirty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sz="3200" i="1" dirty="0">
                        <a:latin typeface="Cambria Math" panose="02040503050406030204" pitchFamily="18" charset="0"/>
                      </a:rPr>
                      <m:t>) = </m:t>
                    </m:r>
                    <m:f>
                      <m:fPr>
                        <m:ctrlPr>
                          <a:rPr lang="en-GB" sz="32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i="1" dirty="0">
                            <a:latin typeface="Cambria Math" panose="02040503050406030204" pitchFamily="18" charset="0"/>
                          </a:rPr>
                          <m:t>𝑐𝑜𝑢𝑛𝑡</m:t>
                        </m:r>
                        <m:r>
                          <a:rPr lang="en-GB" sz="3200" i="1" dirty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GB" sz="3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3200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GB" sz="32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sz="3200" i="1" dirty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GB" sz="3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3200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GB" sz="32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GB" sz="3200" i="1" dirty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GB" sz="3200" i="1" dirty="0">
                            <a:latin typeface="Cambria Math" panose="02040503050406030204" pitchFamily="18" charset="0"/>
                          </a:rPr>
                          <m:t>𝑐𝑜𝑢𝑛𝑡</m:t>
                        </m:r>
                        <m:r>
                          <a:rPr lang="en-GB" sz="3200" i="1" dirty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GB" sz="3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3200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GB" sz="32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sz="3200" i="1" dirty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GB" sz="3200" dirty="0"/>
                  <a:t> </a:t>
                </a:r>
              </a:p>
              <a:p>
                <a:pPr marL="0" indent="0" algn="ctr">
                  <a:buNone/>
                </a:pPr>
                <a:endParaRPr lang="en-GB" sz="2800" dirty="0"/>
              </a:p>
              <a:p>
                <a:r>
                  <a:rPr lang="en-GB" sz="2800" dirty="0"/>
                  <a:t>Counts collected over a large (hundreds of billions) text </a:t>
                </a:r>
                <a:r>
                  <a:rPr lang="en-GB" sz="2800" i="1" dirty="0"/>
                  <a:t>corpus</a:t>
                </a:r>
                <a:r>
                  <a:rPr lang="en-GB" sz="2800" i="1" baseline="30000" dirty="0"/>
                  <a:t>1</a:t>
                </a:r>
                <a:r>
                  <a:rPr lang="en-GB" sz="2800" dirty="0"/>
                  <a:t> over available on the web</a:t>
                </a:r>
              </a:p>
              <a:p>
                <a:pPr marL="0" indent="0">
                  <a:buNone/>
                </a:pPr>
                <a:endParaRPr lang="en-GB" sz="2800" dirty="0"/>
              </a:p>
              <a:p>
                <a:pPr marL="0" indent="0">
                  <a:buNone/>
                </a:pPr>
                <a:r>
                  <a:rPr lang="en-GB" sz="2800" baseline="30000" dirty="0"/>
                  <a:t>1</a:t>
                </a:r>
                <a:r>
                  <a:rPr lang="en-GB" sz="2800" i="1" dirty="0"/>
                  <a:t>Corpus</a:t>
                </a:r>
                <a:r>
                  <a:rPr lang="en-GB" sz="2800" dirty="0"/>
                  <a:t> (pl. corpora) is simply a collection of text</a:t>
                </a:r>
              </a:p>
              <a:p>
                <a:endParaRPr lang="en-GB" sz="2800" dirty="0"/>
              </a:p>
              <a:p>
                <a:pPr marL="0" indent="0">
                  <a:buNone/>
                </a:pPr>
                <a:endParaRPr lang="en-GB" sz="2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5149" y="2644518"/>
                <a:ext cx="9615727" cy="3327251"/>
              </a:xfrm>
              <a:blipFill>
                <a:blip r:embed="rId2"/>
                <a:stretch>
                  <a:fillRect l="-951" t="-4579" r="-1077" b="-45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79432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7969" y="4633546"/>
            <a:ext cx="11435814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439F5A-2B47-428A-9B45-556D28E2D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936" y="4756638"/>
            <a:ext cx="11136952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5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Looking at this again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4E73AC54-F237-4FA6-A389-58FB637B1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603" y="5815698"/>
            <a:ext cx="9141618" cy="42000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 defTabSz="914400">
              <a:buNone/>
            </a:pPr>
            <a:r>
              <a:rPr lang="en-US" sz="2000" kern="1200">
                <a:solidFill>
                  <a:srgbClr val="98F0FF"/>
                </a:solidFill>
                <a:latin typeface="+mn-lt"/>
                <a:ea typeface="+mn-ea"/>
                <a:cs typeface="+mn-cs"/>
              </a:rPr>
              <a:t>Any idea how to get the computer to choose the right word to fill the blank?</a:t>
            </a:r>
          </a:p>
        </p:txBody>
      </p:sp>
      <p:pic>
        <p:nvPicPr>
          <p:cNvPr id="16" name="Content Placeholder 5" descr="A close up of a screen&#10;&#10;Description generated with very high confidence">
            <a:extLst>
              <a:ext uri="{FF2B5EF4-FFF2-40B4-BE49-F238E27FC236}">
                <a16:creationId xmlns:a16="http://schemas.microsoft.com/office/drawing/2014/main" id="{A518B111-EA25-49F5-B6BB-36EC339B7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56" y="467536"/>
            <a:ext cx="11493827" cy="3678026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224" y="5738691"/>
            <a:ext cx="7770376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72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anchor="b">
            <a:normAutofit/>
          </a:bodyPr>
          <a:lstStyle/>
          <a:p>
            <a:r>
              <a:rPr lang="en-GB" sz="4000" dirty="0"/>
              <a:t>N-Gram Models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55149" y="2644518"/>
                <a:ext cx="9615727" cy="3327251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GB" sz="2800" dirty="0"/>
                  <a:t>“I don’t know _________ to go out or not”</a:t>
                </a:r>
              </a:p>
              <a:p>
                <a:r>
                  <a:rPr lang="en-GB" sz="2800" dirty="0"/>
                  <a:t>options: “weather” vs “whether”</a:t>
                </a:r>
              </a:p>
              <a:p>
                <a:r>
                  <a:rPr lang="en-GB" sz="2800" dirty="0"/>
                  <a:t>unigram: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𝑤𝑒𝑎𝑡h𝑒𝑟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”) </m:t>
                    </m:r>
                  </m:oMath>
                </a14:m>
                <a:r>
                  <a:rPr lang="en-GB" sz="2800" dirty="0"/>
                  <a:t>vs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𝑤h𝑒𝑡h𝑒𝑟</m:t>
                    </m:r>
                    <m:r>
                      <a:rPr lang="en-GB" sz="2800" i="1" dirty="0">
                        <a:latin typeface="Cambria Math" panose="02040503050406030204" pitchFamily="18" charset="0"/>
                      </a:rPr>
                      <m:t>”)</m:t>
                    </m:r>
                  </m:oMath>
                </a14:m>
                <a:endParaRPr lang="en-GB" sz="2400" dirty="0"/>
              </a:p>
              <a:p>
                <a:r>
                  <a:rPr lang="en-GB" sz="2800" dirty="0"/>
                  <a:t>bigram: </a:t>
                </a:r>
                <a14:m>
                  <m:oMath xmlns:m="http://schemas.openxmlformats.org/officeDocument/2006/math">
                    <m:r>
                      <a:rPr lang="en-GB" sz="2800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𝑤𝑒𝑎𝑡h𝑒𝑟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”|"</m:t>
                    </m:r>
                    <m:r>
                      <m:rPr>
                        <m:sty m:val="p"/>
                      </m:rPr>
                      <a:rPr lang="en-GB" sz="2800" dirty="0">
                        <a:latin typeface="Cambria Math" panose="02040503050406030204" pitchFamily="18" charset="0"/>
                      </a:rPr>
                      <m:t>know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") </m:t>
                    </m:r>
                  </m:oMath>
                </a14:m>
                <a:r>
                  <a:rPr lang="en-GB" sz="2800" dirty="0"/>
                  <a:t>vs </a:t>
                </a:r>
                <a14:m>
                  <m:oMath xmlns:m="http://schemas.openxmlformats.org/officeDocument/2006/math">
                    <m:r>
                      <a:rPr lang="en-GB" sz="2800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𝑤h𝑒𝑡h𝑒𝑟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”|"</m:t>
                    </m:r>
                    <m:r>
                      <m:rPr>
                        <m:sty m:val="p"/>
                      </m:rPr>
                      <a:rPr lang="en-GB" sz="2800" dirty="0">
                        <a:latin typeface="Cambria Math" panose="02040503050406030204" pitchFamily="18" charset="0"/>
                      </a:rPr>
                      <m:t>know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")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trigram: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800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𝑤𝑒𝑎𝑡h𝑒𝑟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”|"</m:t>
                    </m:r>
                    <m:r>
                      <m:rPr>
                        <m:sty m:val="p"/>
                      </m:rPr>
                      <a:rPr lang="en-GB" sz="2800" b="0" i="0" dirty="0" smtClean="0">
                        <a:latin typeface="Cambria Math" panose="02040503050406030204" pitchFamily="18" charset="0"/>
                      </a:rPr>
                      <m:t>don</m:t>
                    </m:r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′</m:t>
                    </m:r>
                    <m:r>
                      <m:rPr>
                        <m:sty m:val="p"/>
                      </m:rPr>
                      <a:rPr lang="en-GB" sz="2800" b="0" i="0" dirty="0" smtClean="0">
                        <a:latin typeface="Cambria Math" panose="02040503050406030204" pitchFamily="18" charset="0"/>
                      </a:rPr>
                      <m:t>t</m:t>
                    </m:r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800" dirty="0">
                        <a:latin typeface="Cambria Math" panose="02040503050406030204" pitchFamily="18" charset="0"/>
                      </a:rPr>
                      <m:t>know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") </m:t>
                    </m:r>
                  </m:oMath>
                </a14:m>
                <a:r>
                  <a:rPr lang="en-GB" sz="2800" dirty="0"/>
                  <a:t>vs </a:t>
                </a:r>
                <a14:m>
                  <m:oMath xmlns:m="http://schemas.openxmlformats.org/officeDocument/2006/math">
                    <m:r>
                      <a:rPr lang="en-GB" sz="2800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(“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𝑤h𝑒𝑡h𝑒𝑟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”|"</m:t>
                    </m:r>
                    <m:r>
                      <m:rPr>
                        <m:sty m:val="p"/>
                      </m:rPr>
                      <a:rPr lang="en-GB" sz="2800" b="0" i="0" dirty="0" smtClean="0">
                        <a:latin typeface="Cambria Math" panose="02040503050406030204" pitchFamily="18" charset="0"/>
                      </a:rPr>
                      <m:t>don</m:t>
                    </m:r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′</m:t>
                    </m:r>
                    <m:r>
                      <m:rPr>
                        <m:sty m:val="p"/>
                      </m:rPr>
                      <a:rPr lang="en-GB" sz="2800" b="0" i="0" dirty="0" smtClean="0">
                        <a:latin typeface="Cambria Math" panose="02040503050406030204" pitchFamily="18" charset="0"/>
                      </a:rPr>
                      <m:t>t</m:t>
                    </m:r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800" dirty="0">
                        <a:latin typeface="Cambria Math" panose="02040503050406030204" pitchFamily="18" charset="0"/>
                      </a:rPr>
                      <m:t>know</m:t>
                    </m:r>
                    <m:r>
                      <a:rPr lang="en-GB" sz="2800" dirty="0">
                        <a:latin typeface="Cambria Math" panose="02040503050406030204" pitchFamily="18" charset="0"/>
                      </a:rPr>
                      <m:t>")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5149" y="2644518"/>
                <a:ext cx="9615727" cy="3327251"/>
              </a:xfrm>
              <a:blipFill>
                <a:blip r:embed="rId2"/>
                <a:stretch>
                  <a:fillRect l="-1141" t="-421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71257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anchor="b">
            <a:normAutofit/>
          </a:bodyPr>
          <a:lstStyle/>
          <a:p>
            <a:r>
              <a:rPr lang="en-GB" sz="4000" dirty="0"/>
              <a:t>Data Sparsity and Smoothing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55149" y="2644518"/>
                <a:ext cx="9615727" cy="3327251"/>
              </a:xfrm>
            </p:spPr>
            <p:txBody>
              <a:bodyPr>
                <a:normAutofit/>
              </a:bodyPr>
              <a:lstStyle/>
              <a:p>
                <a:r>
                  <a:rPr lang="en-GB" sz="2800" dirty="0"/>
                  <a:t>We may not see all the counts we need in our text corpus</a:t>
                </a:r>
              </a:p>
              <a:p>
                <a:r>
                  <a:rPr lang="en-GB" sz="2800" dirty="0"/>
                  <a:t>What if a word (say “</a:t>
                </a:r>
                <a:r>
                  <a:rPr lang="en-GB" sz="2800" dirty="0" err="1"/>
                  <a:t>Naija</a:t>
                </a:r>
                <a:r>
                  <a:rPr lang="en-GB" sz="2800" dirty="0"/>
                  <a:t>”) is not in the text corpus</a:t>
                </a:r>
                <a:endParaRPr lang="en-GB" sz="2800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endChr m:val="|"/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𝑁𝑎𝑖𝑗𝑎</m:t>
                          </m:r>
                        </m:e>
                      </m:d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𝑙𝑜𝑣𝑒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)=0</m:t>
                      </m:r>
                    </m:oMath>
                  </m:oMathPara>
                </a14:m>
                <a:endParaRPr lang="en-GB" sz="2800" dirty="0"/>
              </a:p>
              <a:p>
                <a:pPr marL="0" indent="0">
                  <a:buNone/>
                </a:pPr>
                <a:r>
                  <a:rPr lang="en-GB" sz="2800" dirty="0"/>
                  <a:t>	because: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𝑐𝑜𝑢𝑛𝑡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𝑁𝑎𝑖𝑗𝑎</m:t>
                      </m:r>
                      <m:r>
                        <a:rPr lang="en-GB" sz="2800" i="1">
                          <a:latin typeface="Cambria Math" panose="02040503050406030204" pitchFamily="18" charset="0"/>
                        </a:rPr>
                        <m:t>)=0</m:t>
                      </m:r>
                    </m:oMath>
                  </m:oMathPara>
                </a14:m>
                <a:endParaRPr lang="en-GB" sz="2800" dirty="0"/>
              </a:p>
              <a:p>
                <a:r>
                  <a:rPr lang="en-GB" sz="2800" dirty="0"/>
                  <a:t>We use a technique called </a:t>
                </a:r>
                <a:r>
                  <a:rPr lang="en-GB" sz="2800" i="1" dirty="0"/>
                  <a:t>smoothing</a:t>
                </a:r>
                <a:r>
                  <a:rPr lang="en-GB" sz="2800" dirty="0"/>
                  <a:t> to avoid it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5149" y="2644518"/>
                <a:ext cx="9615727" cy="3327251"/>
              </a:xfrm>
              <a:blipFill>
                <a:blip r:embed="rId2"/>
                <a:stretch>
                  <a:fillRect l="-1141" t="-31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50086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anchor="b">
            <a:normAutofit/>
          </a:bodyPr>
          <a:lstStyle/>
          <a:p>
            <a:r>
              <a:rPr lang="en-GB" sz="4000" dirty="0"/>
              <a:t>Laplace (Add-One) Smoothing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55149" y="2644518"/>
                <a:ext cx="9615727" cy="3327251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GB" sz="2800" dirty="0"/>
                  <a:t>For all possible n-grams, add the count of one</a:t>
                </a:r>
              </a:p>
              <a:p>
                <a:pPr marL="0" indent="0">
                  <a:buNone/>
                </a:pPr>
                <a:endParaRPr lang="en-GB" sz="2800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8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dirty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GB" sz="2800" b="0" i="1" dirty="0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en-GB" sz="2800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sz="2800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sz="2800" b="0" i="1" dirty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  <a:p>
                <a:pPr marL="0" indent="0">
                  <a:buNone/>
                </a:pPr>
                <a:r>
                  <a:rPr lang="en-GB" sz="2800" dirty="0"/>
                  <a:t>  where:</a:t>
                </a:r>
              </a:p>
              <a:p>
                <a:pPr lvl="1"/>
                <a:r>
                  <a:rPr lang="en-GB" sz="2400" dirty="0"/>
                  <a:t>c = count of n-grams in corpus</a:t>
                </a:r>
              </a:p>
              <a:p>
                <a:pPr lvl="1"/>
                <a:r>
                  <a:rPr lang="en-GB" sz="2400" dirty="0"/>
                  <a:t>n = count of history</a:t>
                </a:r>
              </a:p>
              <a:p>
                <a:pPr lvl="1"/>
                <a:r>
                  <a:rPr lang="en-GB" sz="2400" dirty="0"/>
                  <a:t>v = vocabulary size</a:t>
                </a:r>
              </a:p>
              <a:p>
                <a:r>
                  <a:rPr lang="en-GB" sz="2800" dirty="0"/>
                  <a:t>Add-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GB" sz="2800" dirty="0"/>
                  <a:t>: a variant of this technique that adds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GB" sz="2800" dirty="0"/>
                  <a:t>  to c.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5149" y="2644518"/>
                <a:ext cx="9615727" cy="3327251"/>
              </a:xfrm>
              <a:blipFill>
                <a:blip r:embed="rId2"/>
                <a:stretch>
                  <a:fillRect l="-951" t="-45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28353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571401" y="1573586"/>
            <a:ext cx="9120209" cy="1325563"/>
          </a:xfrm>
        </p:spPr>
        <p:txBody>
          <a:bodyPr>
            <a:normAutofit/>
          </a:bodyPr>
          <a:lstStyle/>
          <a:p>
            <a:r>
              <a:rPr lang="en-GB" dirty="0"/>
              <a:t>So what is </a:t>
            </a:r>
            <a:br>
              <a:rPr lang="en-GB" dirty="0"/>
            </a:br>
            <a:r>
              <a:rPr lang="en-GB" dirty="0"/>
              <a:t>Natural Language Processing? 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71401" y="3060017"/>
            <a:ext cx="6064538" cy="2438546"/>
          </a:xfrm>
        </p:spPr>
        <p:txBody>
          <a:bodyPr>
            <a:normAutofit/>
          </a:bodyPr>
          <a:lstStyle/>
          <a:p>
            <a:r>
              <a:rPr lang="en-GB" sz="2400" dirty="0"/>
              <a:t>defines how information is represented</a:t>
            </a:r>
          </a:p>
          <a:p>
            <a:r>
              <a:rPr lang="en-GB" sz="2400" dirty="0"/>
              <a:t>parsing that information from the data generating process</a:t>
            </a:r>
          </a:p>
          <a:p>
            <a:r>
              <a:rPr lang="en-GB" sz="2400" dirty="0"/>
              <a:t>construct and use efficient data structures that stores the model</a:t>
            </a:r>
          </a:p>
        </p:txBody>
      </p:sp>
      <p:sp>
        <p:nvSpPr>
          <p:cNvPr id="86" name="Freeform 6">
            <a:extLst>
              <a:ext uri="{FF2B5EF4-FFF2-40B4-BE49-F238E27FC236}">
                <a16:creationId xmlns:a16="http://schemas.microsoft.com/office/drawing/2014/main" id="{A9616D99-AEFB-4C95-84EF-5DEC698D9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661" y="744469"/>
            <a:ext cx="3274815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8" name="Freeform 6">
            <a:extLst>
              <a:ext uri="{FF2B5EF4-FFF2-40B4-BE49-F238E27FC236}">
                <a16:creationId xmlns:a16="http://schemas.microsoft.com/office/drawing/2014/main" id="{D0F97023-F626-4FC5-8C2D-753B5C7F4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49839" y="1685652"/>
            <a:ext cx="3274160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" name="Picture 3" descr="A picture containing sky, indoor&#10;&#10;Description generated with high confidence">
            <a:extLst>
              <a:ext uri="{FF2B5EF4-FFF2-40B4-BE49-F238E27FC236}">
                <a16:creationId xmlns:a16="http://schemas.microsoft.com/office/drawing/2014/main" id="{5D132BB4-96D4-4D69-813B-0870A0CEB6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6660" y="4149080"/>
            <a:ext cx="2541771" cy="1452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66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anchor="b">
            <a:normAutofit/>
          </a:bodyPr>
          <a:lstStyle/>
          <a:p>
            <a:r>
              <a:rPr lang="en-GB" sz="4000" dirty="0"/>
              <a:t>Back-off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55149" y="2644518"/>
                <a:ext cx="9111671" cy="3327251"/>
              </a:xfrm>
            </p:spPr>
            <p:txBody>
              <a:bodyPr>
                <a:normAutofit/>
              </a:bodyPr>
              <a:lstStyle/>
              <a:p>
                <a:r>
                  <a:rPr lang="en-GB" sz="2800" dirty="0"/>
                  <a:t>Back of is also a technique for dealing with unseen n-grams</a:t>
                </a:r>
              </a:p>
              <a:p>
                <a:r>
                  <a:rPr lang="en-GB" sz="2800" dirty="0"/>
                  <a:t>With a trigram model, if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𝑐𝑜𝑢𝑛𝑡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sz="2800" i="1" dirty="0" err="1" smtClean="0">
                        <a:latin typeface="Cambria Math" panose="02040503050406030204" pitchFamily="18" charset="0"/>
                      </a:rPr>
                      <m:t>𝑁𝑎𝑖𝑗𝑎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) = 0</m:t>
                    </m:r>
                  </m:oMath>
                </a14:m>
                <a:r>
                  <a:rPr lang="en-GB" sz="2800" dirty="0"/>
                  <a:t> then: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𝑦𝑎𝑚</m:t>
                    </m:r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𝑁𝑎𝑖𝑗𝑎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𝑗𝑜𝑙𝑙𝑜𝑓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)  </m:t>
                    </m:r>
                  </m:oMath>
                </a14:m>
                <a:r>
                  <a:rPr lang="en-GB" sz="2400" dirty="0"/>
                  <a:t>and 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𝑟𝑖𝑐𝑒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𝑁𝑎𝑖𝑗𝑎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𝑗𝑜𝑙𝑙𝑜𝑓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  <a:p>
                <a:r>
                  <a:rPr lang="en-GB" sz="2800" dirty="0"/>
                  <a:t>But we still can compare by backing-off to bigram: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𝑦𝑎𝑚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𝑗𝑜𝑙𝑙𝑜𝑓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400" dirty="0"/>
                  <a:t> and 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𝑟𝑖𝑐𝑒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𝑗𝑜𝑙𝑙𝑜𝑓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227F07F-B8EB-40C8-9A5C-DF711C70DF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5149" y="2644518"/>
                <a:ext cx="9111671" cy="3327251"/>
              </a:xfrm>
              <a:blipFill>
                <a:blip r:embed="rId2"/>
                <a:stretch>
                  <a:fillRect l="-1204" t="-31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09551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610116-1FE5-4B7E-9A4D-A278E4523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anchor="b">
            <a:normAutofit/>
          </a:bodyPr>
          <a:lstStyle/>
          <a:p>
            <a:r>
              <a:rPr lang="en-GB" sz="4000" dirty="0"/>
              <a:t>Common Smoothing Techniques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97569D5-53AC-41F5-9346-A36AC0514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805" y="2353564"/>
            <a:ext cx="10512862" cy="435133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Additive smoothing</a:t>
            </a:r>
          </a:p>
          <a:p>
            <a:r>
              <a:rPr lang="en-GB" dirty="0"/>
              <a:t>Good-Turing estimate</a:t>
            </a:r>
          </a:p>
          <a:p>
            <a:r>
              <a:rPr lang="en-GB" dirty="0"/>
              <a:t>Jelinek-Mercer smoothing (interpolation)</a:t>
            </a:r>
          </a:p>
          <a:p>
            <a:r>
              <a:rPr lang="en-GB" dirty="0"/>
              <a:t>Katz smoothing (</a:t>
            </a:r>
            <a:r>
              <a:rPr lang="en-GB" dirty="0" err="1"/>
              <a:t>backoﬀ</a:t>
            </a:r>
            <a:r>
              <a:rPr lang="en-GB" dirty="0"/>
              <a:t>)</a:t>
            </a:r>
          </a:p>
          <a:p>
            <a:r>
              <a:rPr lang="en-GB" dirty="0"/>
              <a:t>Witten-Bell smoothing</a:t>
            </a:r>
          </a:p>
          <a:p>
            <a:r>
              <a:rPr lang="en-GB" dirty="0"/>
              <a:t>Absolute discounting</a:t>
            </a:r>
          </a:p>
          <a:p>
            <a:r>
              <a:rPr lang="en-GB" dirty="0" err="1"/>
              <a:t>Kneser</a:t>
            </a:r>
            <a:r>
              <a:rPr lang="en-GB" dirty="0"/>
              <a:t>-Ney smoothing</a:t>
            </a:r>
          </a:p>
          <a:p>
            <a:r>
              <a:rPr lang="en-GB" dirty="0"/>
              <a:t>A good description of each could be found here:</a:t>
            </a:r>
          </a:p>
          <a:p>
            <a:pPr lvl="1"/>
            <a:r>
              <a:rPr lang="en-GB" dirty="0"/>
              <a:t>https://nlp.stanford.edu/~wcmac/papers/20050421-smoothing-tutorial.pdf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1306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A8AA5BC-4F7A-4226-8F99-6D824B226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88825" cy="68613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E5445C6-DD42-4979-86FF-03730E8C6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650" y="321733"/>
            <a:ext cx="11570474" cy="6214534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318B9-66F7-4645-B051-2345617A9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603" y="1122362"/>
            <a:ext cx="9141618" cy="28400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57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Word Embedding Models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5000665-DFC7-417E-8FD7-516A0F15C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3169" y="4109417"/>
            <a:ext cx="2742486" cy="0"/>
          </a:xfrm>
          <a:prstGeom prst="line">
            <a:avLst/>
          </a:prstGeom>
          <a:ln w="1270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66057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937" y="450221"/>
            <a:ext cx="4401231" cy="3918123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DDF87E-DCC3-496C-9D7B-7F45C3539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260" y="780655"/>
            <a:ext cx="3750685" cy="3261168"/>
          </a:xfrm>
          <a:prstGeom prst="ellipse">
            <a:avLst/>
          </a:prstGeom>
        </p:spPr>
        <p:txBody>
          <a:bodyPr>
            <a:normAutofit/>
          </a:bodyPr>
          <a:lstStyle/>
          <a:p>
            <a:r>
              <a:rPr lang="en-GB" sz="4100" dirty="0">
                <a:solidFill>
                  <a:srgbClr val="FFFFFF"/>
                </a:solidFill>
              </a:rPr>
              <a:t>Word embedding models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069" y="458922"/>
            <a:ext cx="2137513" cy="1877811"/>
          </a:xfrm>
          <a:prstGeom prst="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186B68C-84BC-4A6E-99D1-EE87483C1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070" y="2469002"/>
            <a:ext cx="2145469" cy="1898903"/>
          </a:xfrm>
          <a:prstGeom prst="rect">
            <a:avLst/>
          </a:prstGeom>
          <a:solidFill>
            <a:srgbClr val="4370D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close up of a device&#10;&#10;Description generated with high confidence">
            <a:extLst>
              <a:ext uri="{FF2B5EF4-FFF2-40B4-BE49-F238E27FC236}">
                <a16:creationId xmlns:a16="http://schemas.microsoft.com/office/drawing/2014/main" id="{C068D1CC-3ECB-48FF-B144-E2BA80EF1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00" y="4663360"/>
            <a:ext cx="6673381" cy="1584927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09513" y="450221"/>
            <a:ext cx="4420510" cy="5948858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7E12E-0A78-455B-B7D6-E478B8C296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9617" y="900442"/>
            <a:ext cx="3513173" cy="5048417"/>
          </a:xfrm>
        </p:spPr>
        <p:txBody>
          <a:bodyPr anchor="ctr">
            <a:normAutofit lnSpcReduction="10000"/>
          </a:bodyPr>
          <a:lstStyle/>
          <a:p>
            <a:r>
              <a:rPr lang="en-GB" sz="2400" dirty="0"/>
              <a:t>Been around for a while but made popular by the </a:t>
            </a:r>
            <a:r>
              <a:rPr lang="en-GB" sz="2400" b="1" i="1" dirty="0" err="1"/>
              <a:t>Mikolov</a:t>
            </a:r>
            <a:r>
              <a:rPr lang="en-GB" sz="2400" b="1" i="1" dirty="0"/>
              <a:t> et al, 2013</a:t>
            </a:r>
          </a:p>
          <a:p>
            <a:r>
              <a:rPr lang="en-GB" sz="2400" i="1" dirty="0"/>
              <a:t>Vector space</a:t>
            </a:r>
            <a:r>
              <a:rPr lang="en-GB" sz="2400" dirty="0"/>
              <a:t> models that captures relationships between words surprisingly well</a:t>
            </a:r>
          </a:p>
          <a:p>
            <a:r>
              <a:rPr lang="en-GB" sz="2400" dirty="0"/>
              <a:t>Uses dense vector representation</a:t>
            </a:r>
          </a:p>
          <a:p>
            <a:r>
              <a:rPr lang="en-GB" sz="2400" dirty="0"/>
              <a:t>Efficient unsupervised training on data</a:t>
            </a:r>
          </a:p>
          <a:p>
            <a:r>
              <a:rPr lang="en-GB" sz="2400" dirty="0"/>
              <a:t>Examples:</a:t>
            </a:r>
          </a:p>
          <a:p>
            <a:pPr lvl="1"/>
            <a:r>
              <a:rPr lang="en-GB" sz="2000" b="1" i="1" dirty="0"/>
              <a:t>word2vec</a:t>
            </a:r>
          </a:p>
          <a:p>
            <a:pPr lvl="1"/>
            <a:r>
              <a:rPr lang="en-GB" sz="2000" b="1" i="1" dirty="0" err="1"/>
              <a:t>GLoVe</a:t>
            </a:r>
            <a:endParaRPr lang="en-GB" sz="2000" b="1" i="1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27196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Down Arrow 7">
            <a:extLst>
              <a:ext uri="{FF2B5EF4-FFF2-40B4-BE49-F238E27FC236}">
                <a16:creationId xmlns:a16="http://schemas.microsoft.com/office/drawing/2014/main" id="{73DE2CFE-42F2-48F0-8706-5264E012B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661144" y="-3743697"/>
            <a:ext cx="1354979" cy="10747369"/>
          </a:xfrm>
          <a:prstGeom prst="downArrow">
            <a:avLst>
              <a:gd name="adj1" fmla="val 100000"/>
              <a:gd name="adj2" fmla="val 22582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DDF87E-DCC3-496C-9D7B-7F45C3539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596" y="1204109"/>
            <a:ext cx="10020788" cy="857894"/>
          </a:xfrm>
          <a:prstGeom prst="ellipse">
            <a:avLst/>
          </a:prstGeom>
        </p:spPr>
        <p:txBody>
          <a:bodyPr>
            <a:normAutofit/>
          </a:bodyPr>
          <a:lstStyle/>
          <a:p>
            <a:r>
              <a:rPr lang="en-GB" sz="3700">
                <a:solidFill>
                  <a:srgbClr val="FFFFFF"/>
                </a:solidFill>
              </a:rPr>
              <a:t>Word embedding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7E12E-0A78-455B-B7D6-E478B8C296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6595" y="2962451"/>
            <a:ext cx="2779230" cy="2820012"/>
          </a:xfrm>
        </p:spPr>
        <p:txBody>
          <a:bodyPr>
            <a:normAutofit/>
          </a:bodyPr>
          <a:lstStyle/>
          <a:p>
            <a:r>
              <a:rPr lang="en-GB" sz="1600"/>
              <a:t>Embeddings capture interesting relationship from data</a:t>
            </a:r>
          </a:p>
          <a:p>
            <a:endParaRPr lang="en-GB" sz="1600"/>
          </a:p>
        </p:txBody>
      </p:sp>
      <p:pic>
        <p:nvPicPr>
          <p:cNvPr id="15" name="Picture 14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CF71C221-F68B-4291-A8CD-0828CF238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140" y="3440979"/>
            <a:ext cx="7776864" cy="272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90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Down Arrow 7">
            <a:extLst>
              <a:ext uri="{FF2B5EF4-FFF2-40B4-BE49-F238E27FC236}">
                <a16:creationId xmlns:a16="http://schemas.microsoft.com/office/drawing/2014/main" id="{73DE2CFE-42F2-48F0-8706-5264E012B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661144" y="-3743697"/>
            <a:ext cx="1354979" cy="10747369"/>
          </a:xfrm>
          <a:prstGeom prst="downArrow">
            <a:avLst>
              <a:gd name="adj1" fmla="val 100000"/>
              <a:gd name="adj2" fmla="val 22582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DDF87E-DCC3-496C-9D7B-7F45C3539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596" y="1204109"/>
            <a:ext cx="10020788" cy="857894"/>
          </a:xfrm>
          <a:prstGeom prst="ellipse">
            <a:avLst/>
          </a:prstGeom>
        </p:spPr>
        <p:txBody>
          <a:bodyPr>
            <a:normAutofit/>
          </a:bodyPr>
          <a:lstStyle/>
          <a:p>
            <a:r>
              <a:rPr lang="en-GB" sz="3700" dirty="0">
                <a:solidFill>
                  <a:srgbClr val="FFFFFF"/>
                </a:solidFill>
              </a:rPr>
              <a:t>Evaluating embedding models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757E12E-0A78-455B-B7D6-E478B8C2962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86594" y="2962451"/>
                <a:ext cx="9704362" cy="2820012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GB" sz="2800" dirty="0"/>
                  <a:t>Analogical reasoning: It can answer </a:t>
                </a:r>
                <a:r>
                  <a:rPr lang="en-GB" sz="2800" b="1" i="1" dirty="0"/>
                  <a:t>woman </a:t>
                </a:r>
                <a:r>
                  <a:rPr lang="en-GB" sz="2800" dirty="0"/>
                  <a:t>to the question…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</a:rPr>
                      <m:t>𝑘𝑖𝑛𝑔</m:t>
                    </m:r>
                    <m:r>
                      <a:rPr lang="en-GB" sz="3200" i="1">
                        <a:latin typeface="Cambria Math" panose="02040503050406030204" pitchFamily="18" charset="0"/>
                      </a:rPr>
                      <m:t>:</m:t>
                    </m:r>
                    <m:r>
                      <a:rPr lang="en-GB" sz="3200" i="1">
                        <a:latin typeface="Cambria Math" panose="02040503050406030204" pitchFamily="18" charset="0"/>
                      </a:rPr>
                      <m:t>𝑚𝑎𝑛</m:t>
                    </m:r>
                    <m:r>
                      <a:rPr lang="en-GB" sz="3200" i="1">
                        <a:latin typeface="Cambria Math" panose="02040503050406030204" pitchFamily="18" charset="0"/>
                      </a:rPr>
                      <m:t>∷</m:t>
                    </m:r>
                    <m:r>
                      <a:rPr lang="en-GB" sz="3200" i="1">
                        <a:latin typeface="Cambria Math" panose="02040503050406030204" pitchFamily="18" charset="0"/>
                      </a:rPr>
                      <m:t>𝑞𝑢𝑒𝑒𝑛</m:t>
                    </m:r>
                    <m:r>
                      <a:rPr lang="en-GB" sz="3200" i="1">
                        <a:latin typeface="Cambria Math" panose="02040503050406030204" pitchFamily="18" charset="0"/>
                      </a:rPr>
                      <m:t>:?</m:t>
                    </m:r>
                  </m:oMath>
                </a14:m>
                <a:r>
                  <a:rPr lang="en-GB" sz="3200" dirty="0"/>
                  <a:t> </a:t>
                </a:r>
              </a:p>
              <a:p>
                <a:r>
                  <a:rPr lang="en-GB" sz="2800" dirty="0"/>
                  <a:t>Word similarity: It knows that the closest words to </a:t>
                </a:r>
                <a:r>
                  <a:rPr lang="en-GB" sz="2800" i="1" dirty="0"/>
                  <a:t>king</a:t>
                </a:r>
                <a:r>
                  <a:rPr lang="en-GB" sz="2800" dirty="0"/>
                  <a:t> are:</a:t>
                </a:r>
              </a:p>
              <a:p>
                <a:pPr marL="0" indent="0" algn="ctr">
                  <a:buNone/>
                </a:pPr>
                <a:r>
                  <a:rPr lang="en-GB" sz="2800" dirty="0">
                    <a:latin typeface="Cambria Math" panose="02040503050406030204" pitchFamily="18" charset="0"/>
                  </a:rPr>
                  <a:t>man, queen, prince, castle, etc</a:t>
                </a:r>
                <a:endParaRPr lang="en-GB" sz="3200" dirty="0">
                  <a:latin typeface="Cambria Math" panose="02040503050406030204" pitchFamily="18" charset="0"/>
                </a:endParaRPr>
              </a:p>
              <a:p>
                <a:r>
                  <a:rPr lang="en-GB" sz="3000" dirty="0"/>
                  <a:t>Odd word out:</a:t>
                </a:r>
                <a:r>
                  <a:rPr lang="en-GB" sz="3200" dirty="0"/>
                  <a:t> </a:t>
                </a:r>
              </a:p>
              <a:p>
                <a:pPr marL="457063" lvl="1" indent="0" algn="ctr">
                  <a:buNone/>
                </a:pPr>
                <a:r>
                  <a:rPr lang="en-GB" sz="3000" dirty="0"/>
                  <a:t>breakfast, lunch, </a:t>
                </a:r>
                <a:r>
                  <a:rPr lang="en-GB" sz="3000" b="1" i="1" u="sng" dirty="0"/>
                  <a:t>cereal</a:t>
                </a:r>
                <a:r>
                  <a:rPr lang="en-GB" sz="3000" dirty="0"/>
                  <a:t>, dinner</a:t>
                </a:r>
              </a:p>
              <a:p>
                <a:pPr marL="0" indent="0" algn="ctr">
                  <a:buNone/>
                </a:pPr>
                <a:endParaRPr lang="en-GB" sz="28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757E12E-0A78-455B-B7D6-E478B8C2962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86594" y="2962451"/>
                <a:ext cx="9704362" cy="2820012"/>
              </a:xfrm>
              <a:blipFill>
                <a:blip r:embed="rId2"/>
                <a:stretch>
                  <a:fillRect l="-1131" t="-4320" b="-172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17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2993E-53A7-49B6-B7A1-21B2528B3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Open Problems in NLP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864F5-AA43-4AC4-9315-7AE128D11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23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318B9-66F7-4645-B051-2345617A9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4000" kern="1200">
                <a:latin typeface="+mj-lt"/>
                <a:ea typeface="+mj-ea"/>
                <a:cs typeface="+mj-cs"/>
              </a:rPr>
              <a:t>References </a:t>
            </a:r>
            <a:r>
              <a:rPr lang="en-US" sz="4000"/>
              <a:t>and </a:t>
            </a:r>
            <a:r>
              <a:rPr lang="en-US" sz="4000" kern="1200">
                <a:latin typeface="+mj-lt"/>
                <a:ea typeface="+mj-ea"/>
                <a:cs typeface="+mj-cs"/>
              </a:rPr>
              <a:t>Resources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CFB2F7-56C0-4C2A-88E5-1683E4F6C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149" y="2644518"/>
            <a:ext cx="9010705" cy="3327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/>
              <a:t>Books</a:t>
            </a:r>
          </a:p>
          <a:p>
            <a:r>
              <a:rPr lang="en-GB" sz="2000"/>
              <a:t>Speech and Language Processing</a:t>
            </a:r>
          </a:p>
          <a:p>
            <a:pPr lvl="1"/>
            <a:r>
              <a:rPr lang="en-GB" sz="2000"/>
              <a:t>Dan Jurafsky and James Martin</a:t>
            </a:r>
          </a:p>
          <a:p>
            <a:pPr lvl="1"/>
            <a:r>
              <a:rPr lang="en-GB" sz="2000"/>
              <a:t>http://www.cs.Colorado.edu/~martin/slp.html</a:t>
            </a:r>
          </a:p>
          <a:p>
            <a:r>
              <a:rPr lang="en-GB" sz="2000"/>
              <a:t>Foundations of Statistical Natural Language Processing</a:t>
            </a:r>
          </a:p>
          <a:p>
            <a:pPr lvl="1"/>
            <a:r>
              <a:rPr lang="en-GB" sz="2000"/>
              <a:t>Chris Manning and Hinrich Schutze</a:t>
            </a:r>
          </a:p>
          <a:p>
            <a:pPr lvl="1"/>
            <a:r>
              <a:rPr lang="en-GB" sz="2000">
                <a:hlinkClick r:id="rId2"/>
              </a:rPr>
              <a:t>https://nlp.Stanford.edu/fsnlp</a:t>
            </a:r>
            <a:endParaRPr lang="en-GB" sz="2000"/>
          </a:p>
          <a:p>
            <a:r>
              <a:rPr lang="en-GB" sz="2000"/>
              <a:t>Natural Language Understanding</a:t>
            </a:r>
          </a:p>
          <a:p>
            <a:pPr lvl="1"/>
            <a:r>
              <a:rPr lang="en-GB" sz="2000"/>
              <a:t>James Allen</a:t>
            </a:r>
          </a:p>
          <a:p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29245904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A67B5B4-3A24-436E-B663-1B2EBFF8A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88825" cy="686132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13">
            <a:extLst>
              <a:ext uri="{FF2B5EF4-FFF2-40B4-BE49-F238E27FC236}">
                <a16:creationId xmlns:a16="http://schemas.microsoft.com/office/drawing/2014/main" id="{987FDF89-C993-41F4-A1B8-DBAFF1600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368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11">
            <a:extLst>
              <a:ext uri="{FF2B5EF4-FFF2-40B4-BE49-F238E27FC236}">
                <a16:creationId xmlns:a16="http://schemas.microsoft.com/office/drawing/2014/main" id="{64E585EA-75FD-4025-8270-F66A58A15C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0467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318B9-66F7-4645-B051-2345617A9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785" y="365125"/>
            <a:ext cx="10517962" cy="1325563"/>
          </a:xfrm>
        </p:spPr>
        <p:txBody>
          <a:bodyPr vert="horz" lIns="91440" tIns="45720" rIns="91440" bIns="45720" rtlCol="0">
            <a:normAutofit/>
          </a:bodyPr>
          <a:lstStyle/>
          <a:p>
            <a:pPr defTabSz="914400"/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References </a:t>
            </a:r>
            <a:r>
              <a:rPr lang="en-US">
                <a:solidFill>
                  <a:srgbClr val="FFFFFF"/>
                </a:solidFill>
              </a:rPr>
              <a:t>and </a:t>
            </a:r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Resources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CFB2F7-56C0-4C2A-88E5-1683E4F6C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982" y="2022601"/>
            <a:ext cx="10512860" cy="41543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>
                <a:solidFill>
                  <a:srgbClr val="FFFFFF"/>
                </a:solidFill>
              </a:rPr>
              <a:t>University Online Courses:</a:t>
            </a:r>
          </a:p>
          <a:p>
            <a:r>
              <a:rPr lang="en-GB" sz="2000">
                <a:solidFill>
                  <a:srgbClr val="FFFFFF"/>
                </a:solidFill>
              </a:rPr>
              <a:t>Johns Hopkins University (Jason Eisner)</a:t>
            </a:r>
          </a:p>
          <a:p>
            <a:r>
              <a:rPr lang="en-GB" sz="2000">
                <a:solidFill>
                  <a:srgbClr val="FFFFFF"/>
                </a:solidFill>
              </a:rPr>
              <a:t>Cornell University (Lillian Lee)</a:t>
            </a:r>
          </a:p>
          <a:p>
            <a:r>
              <a:rPr lang="en-GB" sz="2000">
                <a:solidFill>
                  <a:srgbClr val="FFFFFF"/>
                </a:solidFill>
              </a:rPr>
              <a:t>Stanford University (Chris Manning)</a:t>
            </a:r>
          </a:p>
          <a:p>
            <a:r>
              <a:rPr lang="en-GB" sz="2000">
                <a:solidFill>
                  <a:srgbClr val="FFFFFF"/>
                </a:solidFill>
              </a:rPr>
              <a:t>U. Maryland (Hal Daume)</a:t>
            </a:r>
          </a:p>
          <a:p>
            <a:r>
              <a:rPr lang="en-GB" sz="2000">
                <a:solidFill>
                  <a:srgbClr val="FFFFFF"/>
                </a:solidFill>
              </a:rPr>
              <a:t>Berkeley (Dan Klein)</a:t>
            </a:r>
          </a:p>
          <a:p>
            <a:r>
              <a:rPr lang="en-GB" sz="2000">
                <a:solidFill>
                  <a:srgbClr val="FFFFFF"/>
                </a:solidFill>
              </a:rPr>
              <a:t>U. Texas (Ray Mooney)</a:t>
            </a:r>
          </a:p>
        </p:txBody>
      </p:sp>
    </p:spTree>
    <p:extLst>
      <p:ext uri="{BB962C8B-B14F-4D97-AF65-F5344CB8AC3E}">
        <p14:creationId xmlns:p14="http://schemas.microsoft.com/office/powerpoint/2010/main" val="766311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318B9-66F7-4645-B051-2345617A9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4000" kern="1200">
                <a:latin typeface="+mj-lt"/>
                <a:ea typeface="+mj-ea"/>
                <a:cs typeface="+mj-cs"/>
              </a:rPr>
              <a:t>References </a:t>
            </a:r>
            <a:r>
              <a:rPr lang="en-US" sz="4000"/>
              <a:t>and </a:t>
            </a:r>
            <a:r>
              <a:rPr lang="en-US" sz="4000" kern="1200">
                <a:latin typeface="+mj-lt"/>
                <a:ea typeface="+mj-ea"/>
                <a:cs typeface="+mj-cs"/>
              </a:rPr>
              <a:t>Resources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CFB2F7-56C0-4C2A-88E5-1683E4F6C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149" y="2644518"/>
            <a:ext cx="9010705" cy="3327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/>
              <a:t>Other Online Courses:</a:t>
            </a:r>
          </a:p>
          <a:p>
            <a:r>
              <a:rPr lang="en-GB" sz="2000"/>
              <a:t>Coursera</a:t>
            </a:r>
          </a:p>
          <a:p>
            <a:pPr lvl="1"/>
            <a:r>
              <a:rPr lang="en-GB" sz="2000"/>
              <a:t>Chris Manning &amp; Dan Jurafsky (2012) Basic Intro</a:t>
            </a:r>
          </a:p>
          <a:p>
            <a:pPr lvl="1"/>
            <a:r>
              <a:rPr lang="en-GB" sz="2000"/>
              <a:t>Michael Collins (2013, more advance)</a:t>
            </a:r>
          </a:p>
          <a:p>
            <a:r>
              <a:rPr lang="en-GB" sz="2000"/>
              <a:t>Stanford CoreNLP</a:t>
            </a:r>
          </a:p>
          <a:p>
            <a:r>
              <a:rPr lang="en-GB" sz="2000"/>
              <a:t>NLTK: Natural Language Toolkit</a:t>
            </a:r>
          </a:p>
          <a:p>
            <a:r>
              <a:rPr lang="en-GB" sz="2000"/>
              <a:t>Chris Manning (Stanford University) </a:t>
            </a:r>
            <a:r>
              <a:rPr lang="en-GB" sz="2000">
                <a:hlinkClick r:id="rId2"/>
              </a:rPr>
              <a:t>https://youtu.be/OQQ-W_63UgQ</a:t>
            </a:r>
            <a:endParaRPr lang="en-GB" sz="2000"/>
          </a:p>
          <a:p>
            <a:r>
              <a:rPr lang="en-GB" sz="2000"/>
              <a:t>Dragomir Radev (University of Michigan) </a:t>
            </a:r>
            <a:r>
              <a:rPr lang="en-GB" sz="2000">
                <a:hlinkClick r:id="rId3"/>
              </a:rPr>
              <a:t>https://youtu.be/n25JjoixM3I</a:t>
            </a:r>
            <a:endParaRPr lang="en-GB" sz="2000"/>
          </a:p>
          <a:p>
            <a:endParaRPr lang="en-GB" sz="2000"/>
          </a:p>
          <a:p>
            <a:pPr lvl="1"/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27991429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B4D33-5343-4EE5-A8C7-BA81F341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981" y="365125"/>
            <a:ext cx="10512862" cy="1325563"/>
          </a:xfrm>
        </p:spPr>
        <p:txBody>
          <a:bodyPr>
            <a:normAutofit/>
          </a:bodyPr>
          <a:lstStyle/>
          <a:p>
            <a:r>
              <a:rPr lang="en-GB"/>
              <a:t>Definition of Natural Language Processing?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EF6FDD2-3AAD-4402-B3FD-418867DA1F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4349569"/>
              </p:ext>
            </p:extLst>
          </p:nvPr>
        </p:nvGraphicFramePr>
        <p:xfrm>
          <a:off x="837981" y="1825625"/>
          <a:ext cx="1051286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4651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318B9-66F7-4645-B051-2345617A9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4000" kern="1200" dirty="0">
                <a:latin typeface="+mj-lt"/>
                <a:ea typeface="+mj-ea"/>
                <a:cs typeface="+mj-cs"/>
              </a:rPr>
              <a:t>References </a:t>
            </a:r>
            <a:r>
              <a:rPr lang="en-US" sz="4000" dirty="0"/>
              <a:t>and </a:t>
            </a:r>
            <a:r>
              <a:rPr lang="en-US" sz="4000" kern="1200" dirty="0">
                <a:latin typeface="+mj-lt"/>
                <a:ea typeface="+mj-ea"/>
                <a:cs typeface="+mj-cs"/>
              </a:rPr>
              <a:t>Resources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CFB2F7-56C0-4C2A-88E5-1683E4F6C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149" y="2644518"/>
            <a:ext cx="9010705" cy="3327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Lecture Materials</a:t>
            </a:r>
          </a:p>
          <a:p>
            <a:r>
              <a:rPr lang="en-GB" sz="2000" dirty="0"/>
              <a:t>Andreas Vlachos: (Cambridge University)</a:t>
            </a:r>
          </a:p>
          <a:p>
            <a:pPr lvl="1"/>
            <a:r>
              <a:rPr lang="en-GB" sz="2000" dirty="0"/>
              <a:t>http://andreasvlachos.github.io//teaching/</a:t>
            </a:r>
            <a:r>
              <a:rPr lang="en-GB" sz="2000"/>
              <a:t> </a:t>
            </a:r>
          </a:p>
          <a:p>
            <a:r>
              <a:rPr lang="en-GB" sz="2000" dirty="0"/>
              <a:t>Mark Hepple: (University of Sheffield)</a:t>
            </a:r>
          </a:p>
          <a:p>
            <a:pPr lvl="1"/>
            <a:r>
              <a:rPr lang="en-GB" sz="2000"/>
              <a:t>https://staffwww.dcs.shef.ac.uk/people/M.Hepple/campus_only/COM3110/</a:t>
            </a:r>
          </a:p>
          <a:p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23404322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318B9-66F7-4645-B051-2345617A9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4000" kern="1200" dirty="0">
                <a:latin typeface="+mj-lt"/>
                <a:ea typeface="+mj-ea"/>
                <a:cs typeface="+mj-cs"/>
              </a:rPr>
              <a:t>References </a:t>
            </a:r>
            <a:r>
              <a:rPr lang="en-US" sz="4000" dirty="0"/>
              <a:t>and </a:t>
            </a:r>
            <a:r>
              <a:rPr lang="en-US" sz="4000" kern="1200" dirty="0">
                <a:latin typeface="+mj-lt"/>
                <a:ea typeface="+mj-ea"/>
                <a:cs typeface="+mj-cs"/>
              </a:rPr>
              <a:t>Resources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CFB2F7-56C0-4C2A-88E5-1683E4F6C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149" y="2644518"/>
            <a:ext cx="9010705" cy="3327251"/>
          </a:xfrm>
        </p:spPr>
        <p:txBody>
          <a:bodyPr>
            <a:normAutofit/>
          </a:bodyPr>
          <a:lstStyle/>
          <a:p>
            <a:r>
              <a:rPr lang="en-GB" sz="1700"/>
              <a:t>Major Conferences (and Journals):</a:t>
            </a:r>
          </a:p>
          <a:p>
            <a:pPr lvl="1"/>
            <a:r>
              <a:rPr lang="en-GB" sz="1700"/>
              <a:t>ACL = Annual Meeting of the Association of Computational Linguistics</a:t>
            </a:r>
          </a:p>
          <a:p>
            <a:pPr lvl="1"/>
            <a:r>
              <a:rPr lang="en-GB" sz="1700"/>
              <a:t>NAACL-HLT =  Annual Conf North American Association of Computational Linguistics</a:t>
            </a:r>
          </a:p>
          <a:p>
            <a:pPr lvl="1"/>
            <a:r>
              <a:rPr lang="en-GB" sz="1700"/>
              <a:t>EMNLP = Conference on Empirical Methods in Natural Language Processing</a:t>
            </a:r>
          </a:p>
          <a:p>
            <a:pPr lvl="1"/>
            <a:r>
              <a:rPr lang="en-GB" sz="1700"/>
              <a:t>COLING = International Conference on Computational Linguistics</a:t>
            </a:r>
          </a:p>
          <a:p>
            <a:pPr lvl="1"/>
            <a:r>
              <a:rPr lang="en-GB" sz="1700"/>
              <a:t>NIPS - </a:t>
            </a:r>
          </a:p>
          <a:p>
            <a:pPr lvl="1"/>
            <a:r>
              <a:rPr lang="en-GB" sz="1700"/>
              <a:t>EACL = European Association of Computational Linguistics</a:t>
            </a:r>
          </a:p>
          <a:p>
            <a:pPr lvl="1"/>
            <a:r>
              <a:rPr lang="en-GB" sz="1700"/>
              <a:t>LREC = Language Resources and Evaluation Conference</a:t>
            </a:r>
          </a:p>
          <a:p>
            <a:pPr lvl="1"/>
            <a:r>
              <a:rPr lang="en-GB" sz="1700"/>
              <a:t>INTERSPEECH =  Conference of the International Speech Communication Association</a:t>
            </a:r>
          </a:p>
        </p:txBody>
      </p:sp>
    </p:spTree>
    <p:extLst>
      <p:ext uri="{BB962C8B-B14F-4D97-AF65-F5344CB8AC3E}">
        <p14:creationId xmlns:p14="http://schemas.microsoft.com/office/powerpoint/2010/main" val="39550382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8A740BC-A0AA-45E0-B899-2AE9C6FE1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1581" y="-2"/>
            <a:ext cx="6277244" cy="6858002"/>
          </a:xfrm>
          <a:custGeom>
            <a:avLst/>
            <a:gdLst>
              <a:gd name="connsiteX0" fmla="*/ 45572 w 6278879"/>
              <a:gd name="connsiteY0" fmla="*/ 0 h 6858002"/>
              <a:gd name="connsiteX1" fmla="*/ 6278879 w 6278879"/>
              <a:gd name="connsiteY1" fmla="*/ 0 h 6858002"/>
              <a:gd name="connsiteX2" fmla="*/ 6278879 w 6278879"/>
              <a:gd name="connsiteY2" fmla="*/ 6858002 h 6858002"/>
              <a:gd name="connsiteX3" fmla="*/ 3292308 w 6278879"/>
              <a:gd name="connsiteY3" fmla="*/ 6858002 h 6858002"/>
              <a:gd name="connsiteX4" fmla="*/ 3181526 w 6278879"/>
              <a:gd name="connsiteY4" fmla="*/ 6786982 h 6858002"/>
              <a:gd name="connsiteX5" fmla="*/ 0 w 6278879"/>
              <a:gd name="connsiteY5" fmla="*/ 803254 h 6858002"/>
              <a:gd name="connsiteX6" fmla="*/ 37255 w 6278879"/>
              <a:gd name="connsiteY6" fmla="*/ 65447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9" h="6858002">
                <a:moveTo>
                  <a:pt x="45572" y="0"/>
                </a:moveTo>
                <a:lnTo>
                  <a:pt x="6278879" y="0"/>
                </a:lnTo>
                <a:lnTo>
                  <a:pt x="6278879" y="6858002"/>
                </a:lnTo>
                <a:lnTo>
                  <a:pt x="3292308" y="6858002"/>
                </a:lnTo>
                <a:lnTo>
                  <a:pt x="3181526" y="6786982"/>
                </a:lnTo>
                <a:cubicBezTo>
                  <a:pt x="1262021" y="5490191"/>
                  <a:pt x="0" y="3294103"/>
                  <a:pt x="0" y="803254"/>
                </a:cubicBezTo>
                <a:cubicBezTo>
                  <a:pt x="0" y="554169"/>
                  <a:pt x="12620" y="308032"/>
                  <a:pt x="37255" y="65447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318B9-66F7-4645-B051-2345617A9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49" y="365125"/>
            <a:ext cx="9010705" cy="1623312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4000" kern="1200" dirty="0">
                <a:latin typeface="+mj-lt"/>
                <a:ea typeface="+mj-ea"/>
                <a:cs typeface="+mj-cs"/>
              </a:rPr>
              <a:t>References </a:t>
            </a:r>
            <a:r>
              <a:rPr lang="en-US" sz="4000" dirty="0"/>
              <a:t>and </a:t>
            </a:r>
            <a:r>
              <a:rPr lang="en-US" sz="4000" kern="1200" dirty="0">
                <a:latin typeface="+mj-lt"/>
                <a:ea typeface="+mj-ea"/>
                <a:cs typeface="+mj-cs"/>
              </a:rPr>
              <a:t>Resources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874EF51-C858-4BB9-97C3-D1775578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3462" y="2316480"/>
            <a:ext cx="8227457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CFB2F7-56C0-4C2A-88E5-1683E4F6C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149" y="2644518"/>
            <a:ext cx="9010705" cy="3327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Books</a:t>
            </a:r>
          </a:p>
          <a:p>
            <a:r>
              <a:rPr lang="en-GB" sz="2000" dirty="0"/>
              <a:t>Speech and Language Processing</a:t>
            </a:r>
          </a:p>
          <a:p>
            <a:pPr lvl="1"/>
            <a:r>
              <a:rPr lang="en-GB" sz="2000" dirty="0"/>
              <a:t>Dan </a:t>
            </a:r>
            <a:r>
              <a:rPr lang="en-GB" sz="2000" dirty="0" err="1"/>
              <a:t>Jurafsky</a:t>
            </a:r>
            <a:r>
              <a:rPr lang="en-GB" sz="2000" dirty="0"/>
              <a:t> and James Martin</a:t>
            </a:r>
          </a:p>
          <a:p>
            <a:pPr lvl="1"/>
            <a:r>
              <a:rPr lang="en-GB" sz="2000" dirty="0"/>
              <a:t>http://www.cs.Colorado.edu/~martin/slp.html</a:t>
            </a:r>
            <a:endParaRPr lang="en-GB" sz="1600" dirty="0"/>
          </a:p>
          <a:p>
            <a:r>
              <a:rPr lang="en-GB" sz="2000" dirty="0"/>
              <a:t>Foundations of Statistical Natural Language Processing</a:t>
            </a:r>
          </a:p>
          <a:p>
            <a:pPr lvl="1"/>
            <a:r>
              <a:rPr lang="en-GB" sz="1800" dirty="0"/>
              <a:t>Chris Manning and </a:t>
            </a:r>
            <a:r>
              <a:rPr lang="en-GB" sz="1800" dirty="0" err="1"/>
              <a:t>Hinrich</a:t>
            </a:r>
            <a:r>
              <a:rPr lang="en-GB" sz="1800" dirty="0"/>
              <a:t> </a:t>
            </a:r>
            <a:r>
              <a:rPr lang="en-GB" sz="1800" dirty="0" err="1"/>
              <a:t>Schutze</a:t>
            </a:r>
            <a:endParaRPr lang="en-GB" sz="1800" dirty="0"/>
          </a:p>
          <a:p>
            <a:pPr lvl="1"/>
            <a:r>
              <a:rPr lang="en-GB" sz="1800" dirty="0">
                <a:hlinkClick r:id="rId2"/>
              </a:rPr>
              <a:t>https://nlp.Stanford.edu/fsnlp</a:t>
            </a:r>
            <a:endParaRPr lang="en-GB" sz="1800" dirty="0"/>
          </a:p>
          <a:p>
            <a:r>
              <a:rPr lang="en-GB" sz="2200" dirty="0"/>
              <a:t>Natural Language Understanding</a:t>
            </a:r>
          </a:p>
          <a:p>
            <a:pPr lvl="1"/>
            <a:r>
              <a:rPr lang="en-GB" sz="1800" dirty="0"/>
              <a:t>James Allen</a:t>
            </a:r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8835770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listening…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4B158-B8E6-4DCF-8BBE-5FF73066BDB6}" type="datetime1">
              <a:rPr lang="en-GB" smtClean="0"/>
              <a:t>12/11/2018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NAACL-SRW 2018, New Orleans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155A9-2BEA-4E1A-A809-3AB570F0F126}" type="slidenum">
              <a:rPr lang="en-US" smtClean="0"/>
              <a:pPr/>
              <a:t>63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82" y="1934044"/>
            <a:ext cx="6139738" cy="3461277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734" y="1934043"/>
            <a:ext cx="2769022" cy="346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41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7996F-2124-4F59-8037-25312DD3D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2" y="803325"/>
            <a:ext cx="5607760" cy="1325563"/>
          </a:xfrm>
        </p:spPr>
        <p:txBody>
          <a:bodyPr>
            <a:normAutofit/>
          </a:bodyPr>
          <a:lstStyle/>
          <a:p>
            <a:r>
              <a:rPr lang="en-GB" dirty="0"/>
              <a:t>A Classic NLP Example?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635498-DDD9-471F-8791-89DCC6B11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01" y="2279018"/>
            <a:ext cx="5986582" cy="3375920"/>
          </a:xfrm>
        </p:spPr>
        <p:txBody>
          <a:bodyPr anchor="t">
            <a:normAutofit/>
          </a:bodyPr>
          <a:lstStyle/>
          <a:p>
            <a:r>
              <a:rPr lang="en-GB" sz="1800" dirty="0"/>
              <a:t>Quote from the 1968 </a:t>
            </a:r>
            <a:r>
              <a:rPr lang="en-GB" sz="1800" dirty="0" err="1"/>
              <a:t>SciFi</a:t>
            </a:r>
            <a:r>
              <a:rPr lang="en-GB" sz="1800" dirty="0"/>
              <a:t> movie "2001: A Space Odyssey" by </a:t>
            </a:r>
            <a:r>
              <a:rPr lang="en-GB" sz="1800" i="1" dirty="0"/>
              <a:t>Stanley Kubrick</a:t>
            </a:r>
          </a:p>
          <a:p>
            <a:pPr marL="0" indent="0">
              <a:buNone/>
            </a:pPr>
            <a:endParaRPr lang="en-GB" sz="1800" i="1" dirty="0"/>
          </a:p>
          <a:p>
            <a:pPr marL="457063" lvl="1" indent="0">
              <a:buNone/>
            </a:pPr>
            <a:r>
              <a:rPr lang="en-GB" sz="2000" b="1" dirty="0"/>
              <a:t>Dave Bowman</a:t>
            </a:r>
            <a:r>
              <a:rPr lang="en-GB" sz="2000" dirty="0"/>
              <a:t>: </a:t>
            </a:r>
            <a:r>
              <a:rPr lang="en-GB" sz="2000" i="1" dirty="0"/>
              <a:t>Open the pod bay doors, HAL.</a:t>
            </a:r>
          </a:p>
          <a:p>
            <a:pPr marL="457063" lvl="1" indent="0">
              <a:buNone/>
            </a:pPr>
            <a:endParaRPr lang="en-GB" sz="2000" b="1" dirty="0"/>
          </a:p>
          <a:p>
            <a:pPr marL="457063" lvl="1" indent="0">
              <a:buNone/>
            </a:pPr>
            <a:r>
              <a:rPr lang="en-GB" sz="2000" b="1" dirty="0"/>
              <a:t>HAL</a:t>
            </a:r>
            <a:r>
              <a:rPr lang="en-GB" sz="2000" dirty="0"/>
              <a:t>: </a:t>
            </a:r>
            <a:r>
              <a:rPr lang="en-GB" sz="2000" i="1" dirty="0"/>
              <a:t>I'm sorry Dave. I'm afraid I can't do that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1065" y="-2008"/>
            <a:ext cx="560776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picture containing book, text&#10;&#10;Description generated with very high confidence">
            <a:extLst>
              <a:ext uri="{FF2B5EF4-FFF2-40B4-BE49-F238E27FC236}">
                <a16:creationId xmlns:a16="http://schemas.microsoft.com/office/drawing/2014/main" id="{C6652A38-5FD4-4DF0-AB8E-F58E24A339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r="2" b="2"/>
          <a:stretch/>
        </p:blipFill>
        <p:spPr>
          <a:xfrm>
            <a:off x="6748383" y="-2"/>
            <a:ext cx="5440442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800496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9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032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DF6B19-297A-4187-A07E-67F214595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981" y="2057400"/>
            <a:ext cx="2742486" cy="274320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anchor="ctr">
            <a:normAutofit/>
          </a:bodyPr>
          <a:lstStyle/>
          <a:p>
            <a:pPr algn="ctr"/>
            <a:r>
              <a:rPr lang="en-GB" sz="2600">
                <a:solidFill>
                  <a:srgbClr val="FFFFFF"/>
                </a:solidFill>
              </a:rPr>
              <a:t>Basic NLP Acronyms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2A087F8-4055-41D5-BE61-268C7BD849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2702081"/>
              </p:ext>
            </p:extLst>
          </p:nvPr>
        </p:nvGraphicFramePr>
        <p:xfrm>
          <a:off x="4037548" y="1166648"/>
          <a:ext cx="7313295" cy="4524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3072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9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7969" y="343486"/>
            <a:ext cx="11435814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318B9-66F7-4645-B051-2345617A9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936" y="466578"/>
            <a:ext cx="11136952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45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Common Applications of NLP</a:t>
            </a:r>
          </a:p>
        </p:txBody>
      </p:sp>
      <p:cxnSp>
        <p:nvCxnSpPr>
          <p:cNvPr id="15" name="Straight Connector 11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224" y="1448631"/>
            <a:ext cx="7770376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 descr="A close up of a logo&#10;&#10;Description generated with high confidence">
            <a:extLst>
              <a:ext uri="{FF2B5EF4-FFF2-40B4-BE49-F238E27FC236}">
                <a16:creationId xmlns:a16="http://schemas.microsoft.com/office/drawing/2014/main" id="{BB44939B-5C8B-46FD-86D6-3471C576DA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612" y="2509911"/>
            <a:ext cx="8690515" cy="39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33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1199</TotalTime>
  <Words>2576</Words>
  <Application>Microsoft Office PowerPoint</Application>
  <PresentationFormat>Custom</PresentationFormat>
  <Paragraphs>371</Paragraphs>
  <Slides>63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9" baseType="lpstr">
      <vt:lpstr>Arial</vt:lpstr>
      <vt:lpstr>Calibri</vt:lpstr>
      <vt:lpstr>Calibri Light</vt:lpstr>
      <vt:lpstr>Cambria Math</vt:lpstr>
      <vt:lpstr>Corbel</vt:lpstr>
      <vt:lpstr>Office Theme</vt:lpstr>
      <vt:lpstr>Natural Language Processing</vt:lpstr>
      <vt:lpstr>Why  Natural Language Processing? </vt:lpstr>
      <vt:lpstr>Why  Natural Language Processing? </vt:lpstr>
      <vt:lpstr>So what is  Natural Language Processing? </vt:lpstr>
      <vt:lpstr>So what is  Natural Language Processing? </vt:lpstr>
      <vt:lpstr>Definition of Natural Language Processing?</vt:lpstr>
      <vt:lpstr>A Classic NLP Example?</vt:lpstr>
      <vt:lpstr>Basic NLP Acronyms</vt:lpstr>
      <vt:lpstr>Common Applications of NLP</vt:lpstr>
      <vt:lpstr>Machine Translation</vt:lpstr>
      <vt:lpstr>Information Retrieval</vt:lpstr>
      <vt:lpstr>Sentiment Analysis aka opinion mining</vt:lpstr>
      <vt:lpstr>Information Extraction</vt:lpstr>
      <vt:lpstr>Question Answering</vt:lpstr>
      <vt:lpstr>Other Related NLP Applications</vt:lpstr>
      <vt:lpstr>Why is NLP hard?</vt:lpstr>
      <vt:lpstr>Humans Language Ambiguity lexical, phrase, semantic ambiguities</vt:lpstr>
      <vt:lpstr>Language evolves</vt:lpstr>
      <vt:lpstr>Language is subtle</vt:lpstr>
      <vt:lpstr>Language representation is unique</vt:lpstr>
      <vt:lpstr>Some key NLP tasks?</vt:lpstr>
      <vt:lpstr>Part of Speech Tagging</vt:lpstr>
      <vt:lpstr>Parsing</vt:lpstr>
      <vt:lpstr>Parsing</vt:lpstr>
      <vt:lpstr>Semantic Analysis</vt:lpstr>
      <vt:lpstr>Semantic Role Labelling</vt:lpstr>
      <vt:lpstr>Semantic Role Labelling</vt:lpstr>
      <vt:lpstr>Semantic Role Labelling</vt:lpstr>
      <vt:lpstr>Word Sense Disambiguation</vt:lpstr>
      <vt:lpstr>Word Sense Disambiguation</vt:lpstr>
      <vt:lpstr>Named Entity Recognition</vt:lpstr>
      <vt:lpstr>Coreference Resolution</vt:lpstr>
      <vt:lpstr>Basic Language Models</vt:lpstr>
      <vt:lpstr>Consider this simple problem</vt:lpstr>
      <vt:lpstr>Probabilistic Language Models</vt:lpstr>
      <vt:lpstr>Probabilistic Language Models</vt:lpstr>
      <vt:lpstr>Probabilistic Language Models</vt:lpstr>
      <vt:lpstr>Probabilistic Language Models</vt:lpstr>
      <vt:lpstr>Probabilistic Language Models</vt:lpstr>
      <vt:lpstr>Probabilistic Language Models</vt:lpstr>
      <vt:lpstr>Probabilistic Language Models</vt:lpstr>
      <vt:lpstr>N-Gram Models</vt:lpstr>
      <vt:lpstr>Bigram Counts</vt:lpstr>
      <vt:lpstr>N-Gram Models</vt:lpstr>
      <vt:lpstr>Estimating N-Gram Probabilities</vt:lpstr>
      <vt:lpstr>Looking at this again</vt:lpstr>
      <vt:lpstr>N-Gram Models</vt:lpstr>
      <vt:lpstr>Data Sparsity and Smoothing</vt:lpstr>
      <vt:lpstr>Laplace (Add-One) Smoothing</vt:lpstr>
      <vt:lpstr>Back-off</vt:lpstr>
      <vt:lpstr>Common Smoothing Techniques</vt:lpstr>
      <vt:lpstr>Word Embedding Models</vt:lpstr>
      <vt:lpstr>Word embedding models</vt:lpstr>
      <vt:lpstr>Word embedding models</vt:lpstr>
      <vt:lpstr>Evaluating embedding models</vt:lpstr>
      <vt:lpstr>Open Problems in NLP</vt:lpstr>
      <vt:lpstr>References and Resources</vt:lpstr>
      <vt:lpstr>References and Resources</vt:lpstr>
      <vt:lpstr>References and Resources</vt:lpstr>
      <vt:lpstr>References and Resources</vt:lpstr>
      <vt:lpstr>References and Resources</vt:lpstr>
      <vt:lpstr>References and Resources</vt:lpstr>
      <vt:lpstr>For listening…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Natural Language Processing</dc:title>
  <dc:creator>Ignatius Ezeani</dc:creator>
  <cp:lastModifiedBy>Ignatius Ezeani</cp:lastModifiedBy>
  <cp:revision>114</cp:revision>
  <dcterms:created xsi:type="dcterms:W3CDTF">2018-11-10T19:58:00Z</dcterms:created>
  <dcterms:modified xsi:type="dcterms:W3CDTF">2018-11-12T15:10:41Z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