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15" r:id="rId2"/>
  </p:sldMasterIdLst>
  <p:notesMasterIdLst>
    <p:notesMasterId r:id="rId48"/>
  </p:notesMasterIdLst>
  <p:sldIdLst>
    <p:sldId id="418" r:id="rId3"/>
    <p:sldId id="470" r:id="rId4"/>
    <p:sldId id="488" r:id="rId5"/>
    <p:sldId id="511" r:id="rId6"/>
    <p:sldId id="514" r:id="rId7"/>
    <p:sldId id="515" r:id="rId8"/>
    <p:sldId id="513" r:id="rId9"/>
    <p:sldId id="509" r:id="rId10"/>
    <p:sldId id="508" r:id="rId11"/>
    <p:sldId id="516" r:id="rId12"/>
    <p:sldId id="487" r:id="rId13"/>
    <p:sldId id="518" r:id="rId14"/>
    <p:sldId id="499" r:id="rId15"/>
    <p:sldId id="517" r:id="rId16"/>
    <p:sldId id="519" r:id="rId17"/>
    <p:sldId id="506" r:id="rId18"/>
    <p:sldId id="520" r:id="rId19"/>
    <p:sldId id="503" r:id="rId20"/>
    <p:sldId id="493" r:id="rId21"/>
    <p:sldId id="505" r:id="rId22"/>
    <p:sldId id="495" r:id="rId23"/>
    <p:sldId id="496" r:id="rId24"/>
    <p:sldId id="497" r:id="rId25"/>
    <p:sldId id="484" r:id="rId26"/>
    <p:sldId id="522" r:id="rId27"/>
    <p:sldId id="489" r:id="rId28"/>
    <p:sldId id="521" r:id="rId29"/>
    <p:sldId id="490" r:id="rId30"/>
    <p:sldId id="491" r:id="rId31"/>
    <p:sldId id="492" r:id="rId32"/>
    <p:sldId id="486" r:id="rId33"/>
    <p:sldId id="476" r:id="rId34"/>
    <p:sldId id="477" r:id="rId35"/>
    <p:sldId id="482" r:id="rId36"/>
    <p:sldId id="483" r:id="rId37"/>
    <p:sldId id="485" r:id="rId38"/>
    <p:sldId id="478" r:id="rId39"/>
    <p:sldId id="528" r:id="rId40"/>
    <p:sldId id="523" r:id="rId41"/>
    <p:sldId id="527" r:id="rId42"/>
    <p:sldId id="526" r:id="rId43"/>
    <p:sldId id="524" r:id="rId44"/>
    <p:sldId id="479" r:id="rId45"/>
    <p:sldId id="480" r:id="rId46"/>
    <p:sldId id="481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a Hidalgo-Sanchi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A0DF"/>
    <a:srgbClr val="29A4E6"/>
    <a:srgbClr val="2AA8EB"/>
    <a:srgbClr val="2697D4"/>
    <a:srgbClr val="2EB6FF"/>
    <a:srgbClr val="FCFFFA"/>
    <a:srgbClr val="FF147E"/>
    <a:srgbClr val="329CE9"/>
    <a:srgbClr val="249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12" autoAdjust="0"/>
    <p:restoredTop sz="69359" autoAdjust="0"/>
  </p:normalViewPr>
  <p:slideViewPr>
    <p:cSldViewPr snapToGrid="0" snapToObjects="1">
      <p:cViewPr varScale="1">
        <p:scale>
          <a:sx n="85" d="100"/>
          <a:sy n="85" d="100"/>
        </p:scale>
        <p:origin x="247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80E77-47BD-D24E-B8EF-840FA4C52A6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81E69-F696-3B4D-A750-B738A88814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863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My</a:t>
            </a:r>
            <a:r>
              <a:rPr lang="en-US" baseline="0" dirty="0"/>
              <a:t> name is Martin Gordon Mubangizi, I work with Pulse Lab Kampala but also belong to the Artificial Intelligence Lab at Makerere University. Today we shall be talking about classification.</a:t>
            </a:r>
          </a:p>
          <a:p>
            <a:endParaRPr lang="en-US" baseline="0" dirty="0"/>
          </a:p>
          <a:p>
            <a:r>
              <a:rPr lang="en-US" baseline="0" dirty="0"/>
              <a:t>Thank the organizers, NMIST, </a:t>
            </a:r>
            <a:r>
              <a:rPr lang="en-US" baseline="0" dirty="0" err="1"/>
              <a:t>Ciira</a:t>
            </a:r>
            <a:r>
              <a:rPr lang="en-US" baseline="0" dirty="0"/>
              <a:t>, Dina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363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412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3605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5951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0438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4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762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</a:t>
            </a:r>
            <a:r>
              <a:rPr lang="en-US" baseline="0" dirty="0"/>
              <a:t> to build an early warning system. </a:t>
            </a:r>
            <a:r>
              <a:rPr lang="en-US" dirty="0"/>
              <a:t>The platform</a:t>
            </a:r>
            <a:r>
              <a:rPr lang="en-US" baseline="0" dirty="0"/>
              <a:t> will provide alerts in real time on: 1. En route deviation and 2. Delays in time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772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01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6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749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198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715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35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541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997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</a:t>
            </a:r>
            <a:r>
              <a:rPr lang="en-US" baseline="0" dirty="0"/>
              <a:t> to build an early warning system. </a:t>
            </a:r>
            <a:r>
              <a:rPr lang="en-US" dirty="0"/>
              <a:t>The platform</a:t>
            </a:r>
            <a:r>
              <a:rPr lang="en-US" baseline="0" dirty="0"/>
              <a:t> will provide alerts in real time on: 1. En route deviation and 2. Delays in time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7600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Satellite</a:t>
            </a:r>
            <a:r>
              <a:rPr lang="en-US" baseline="0" dirty="0"/>
              <a:t> imagery can become a source of Big Data</a:t>
            </a:r>
          </a:p>
          <a:p>
            <a:r>
              <a:rPr lang="en-US" baseline="0" dirty="0"/>
              <a:t>We have built a tool through machine learning that automatically identifies and counts different types of roofs</a:t>
            </a:r>
          </a:p>
          <a:p>
            <a:r>
              <a:rPr lang="en-US" baseline="0" dirty="0"/>
              <a:t>The type of roof is a proxy indicator of poverty in Uganda as in many other countries</a:t>
            </a:r>
          </a:p>
          <a:p>
            <a:r>
              <a:rPr lang="en-US" baseline="0" dirty="0"/>
              <a:t>Government – NPA, UBOS, OPM, UNDP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407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0945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</a:t>
            </a:r>
            <a:r>
              <a:rPr lang="en-US" baseline="0" dirty="0"/>
              <a:t> to build an early warning system. </a:t>
            </a:r>
            <a:r>
              <a:rPr lang="en-US" dirty="0"/>
              <a:t>The platform</a:t>
            </a:r>
            <a:r>
              <a:rPr lang="en-US" baseline="0" dirty="0"/>
              <a:t> will provide alerts in real time on: 1. En route deviation and 2. Delays in time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340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6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a baby</a:t>
            </a:r>
            <a:r>
              <a:rPr lang="en-US" baseline="0" dirty="0"/>
              <a:t> e</a:t>
            </a:r>
            <a:r>
              <a:rPr lang="en-US" dirty="0"/>
              <a:t>very</a:t>
            </a:r>
            <a:r>
              <a:rPr lang="en-US" baseline="0" dirty="0"/>
              <a:t> thing is new, strange,  even the parents are strange  -  there is a lot to make sense of -  it is just the beginning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8699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4495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</a:t>
            </a:r>
            <a:r>
              <a:rPr lang="en-US" baseline="0" dirty="0"/>
              <a:t> to build an early warning system. </a:t>
            </a:r>
            <a:r>
              <a:rPr lang="en-US" dirty="0"/>
              <a:t>The platform</a:t>
            </a:r>
            <a:r>
              <a:rPr lang="en-US" baseline="0" dirty="0"/>
              <a:t> will provide alerts in real time on: 1. En route deviation and 2. Delays in time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8980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3987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4651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propose</a:t>
            </a:r>
            <a:r>
              <a:rPr lang="en-US" baseline="0" dirty="0"/>
              <a:t> to build an early warning system. </a:t>
            </a:r>
            <a:r>
              <a:rPr lang="en-US" dirty="0"/>
              <a:t>The platform</a:t>
            </a:r>
            <a:r>
              <a:rPr lang="en-US" baseline="0" dirty="0"/>
              <a:t> will provide alerts in real time on: 1. En route deviation and 2. Delays in time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326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329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945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305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14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78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764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2232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5613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83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65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466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309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8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Every</a:t>
            </a:r>
            <a:r>
              <a:rPr lang="en-US" baseline="0" dirty="0"/>
              <a:t> thing is new, strange,  and comes in different sizes, colors, shapes,  texture</a:t>
            </a:r>
            <a:r>
              <a:rPr lang="mr-IN" baseline="0" dirty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E69-F696-3B4D-A750-B738A888144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4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51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9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21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57402" y="381000"/>
            <a:ext cx="6477000" cy="2743200"/>
          </a:xfrm>
        </p:spPr>
        <p:txBody>
          <a:bodyPr anchor="ctr">
            <a:noAutofit/>
          </a:bodyPr>
          <a:lstStyle>
            <a:lvl1pPr algn="l">
              <a:defRPr sz="4000"/>
            </a:lvl1pPr>
          </a:lstStyle>
          <a:p>
            <a:r>
              <a:rPr lang="en-US" dirty="0"/>
              <a:t>Title of 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57400" y="3886202"/>
            <a:ext cx="6400800" cy="7620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377996"/>
      </p:ext>
    </p:extLst>
  </p:cSld>
  <p:clrMapOvr>
    <a:masterClrMapping/>
  </p:clrMapOvr>
  <p:transition spd="med"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2" y="1066805"/>
            <a:ext cx="6477000" cy="1981200"/>
          </a:xfrm>
        </p:spPr>
        <p:txBody>
          <a:bodyPr anchor="t">
            <a:noAutofit/>
          </a:bodyPr>
          <a:lstStyle>
            <a:lvl1pPr algn="l">
              <a:defRPr sz="4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Section/Divider Title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200400"/>
            <a:ext cx="6400800" cy="17526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0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85968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895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037624"/>
      </p:ext>
    </p:extLst>
  </p:cSld>
  <p:clrMapOvr>
    <a:masterClrMapping/>
  </p:clrMapOvr>
  <p:transition spd="med"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with two column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289550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066800"/>
            <a:ext cx="4038600" cy="5289550"/>
          </a:xfrm>
        </p:spPr>
        <p:txBody>
          <a:bodyPr/>
          <a:lstStyle>
            <a:lvl1pPr>
              <a:defRPr sz="3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395929"/>
      </p:ext>
    </p:extLst>
  </p:cSld>
  <p:clrMapOvr>
    <a:masterClrMapping/>
  </p:clrMapOvr>
  <p:transition spd="med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Blank slide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229772"/>
      </p:ext>
    </p:extLst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00001"/>
      </p:ext>
    </p:extLst>
  </p:cSld>
  <p:clrMapOvr>
    <a:masterClrMapping/>
  </p:clrMapOvr>
  <p:transition spd="med"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4995865"/>
            <a:ext cx="5486400" cy="566738"/>
          </a:xfrm>
        </p:spPr>
        <p:txBody>
          <a:bodyPr anchor="t"/>
          <a:lstStyle>
            <a:lvl1pPr algn="l">
              <a:defRPr sz="2000" b="0" i="0" baseline="0">
                <a:latin typeface="Arial"/>
                <a:cs typeface="Arial"/>
              </a:defRPr>
            </a:lvl1pPr>
          </a:lstStyle>
          <a:p>
            <a:r>
              <a:rPr lang="en-US" dirty="0"/>
              <a:t>Caption for photo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808037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34" indent="0">
              <a:buNone/>
              <a:defRPr sz="2800"/>
            </a:lvl2pPr>
            <a:lvl3pPr marL="914067" indent="0">
              <a:buNone/>
              <a:defRPr sz="2400"/>
            </a:lvl3pPr>
            <a:lvl4pPr marL="1371101" indent="0">
              <a:buNone/>
              <a:defRPr sz="2000"/>
            </a:lvl4pPr>
            <a:lvl5pPr marL="1828134" indent="0">
              <a:buNone/>
              <a:defRPr sz="2000"/>
            </a:lvl5pPr>
            <a:lvl6pPr marL="2285168" indent="0">
              <a:buNone/>
              <a:defRPr sz="2000"/>
            </a:lvl6pPr>
            <a:lvl7pPr marL="2742201" indent="0">
              <a:buNone/>
              <a:defRPr sz="2000"/>
            </a:lvl7pPr>
            <a:lvl8pPr marL="3199216" indent="0">
              <a:buNone/>
              <a:defRPr sz="2000"/>
            </a:lvl8pPr>
            <a:lvl9pPr marL="3656264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29084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99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98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3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40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54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38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37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23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NUL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CBEA8-C95D-BB40-A015-6FD3514F3322}" type="datetimeFigureOut">
              <a:rPr lang="en-US" smtClean="0"/>
              <a:t>11/11/18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7F483-616B-EC4B-87D8-3C4A901D7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10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  <a:prstGeom prst="rect">
            <a:avLst/>
          </a:prstGeom>
        </p:spPr>
        <p:txBody>
          <a:bodyPr vert="horz" lIns="91436" tIns="45716" rIns="91436" bIns="45716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8229600" cy="5289550"/>
          </a:xfrm>
          <a:prstGeom prst="rect">
            <a:avLst/>
          </a:prstGeom>
        </p:spPr>
        <p:txBody>
          <a:bodyPr vert="horz" lIns="91436" tIns="45716" rIns="91436" bIns="45716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5" y="6356352"/>
            <a:ext cx="2895600" cy="365125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034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2" y="6356352"/>
            <a:ext cx="762000" cy="365125"/>
          </a:xfrm>
          <a:prstGeom prst="rect">
            <a:avLst/>
          </a:prstGeom>
        </p:spPr>
        <p:txBody>
          <a:bodyPr vert="horz" lIns="91436" tIns="45716" rIns="91436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457034"/>
            <a:fld id="{982FF1DB-910A-0648-83DD-CF49BE4EF8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034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55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</p:sldLayoutIdLst>
  <p:transition spd="med">
    <p:dissolve/>
  </p:transition>
  <p:hf hdr="0" ftr="0" dt="0"/>
  <p:txStyles>
    <p:titleStyle>
      <a:lvl1pPr algn="ctr" defTabSz="457034" rtl="0" eaLnBrk="1" latinLnBrk="0" hangingPunct="1">
        <a:spcBef>
          <a:spcPct val="0"/>
        </a:spcBef>
        <a:buNone/>
        <a:defRPr sz="4000" b="0" i="0" kern="1200">
          <a:solidFill>
            <a:schemeClr val="tx1"/>
          </a:solidFill>
          <a:latin typeface="Arial Bold"/>
          <a:ea typeface="+mj-ea"/>
          <a:cs typeface="Arial Bold"/>
        </a:defRPr>
      </a:lvl1pPr>
    </p:titleStyle>
    <p:bodyStyle>
      <a:lvl1pPr marL="342775" indent="-342775" algn="l" defTabSz="457034" rtl="0" eaLnBrk="1" latinLnBrk="0" hangingPunct="1">
        <a:spcBef>
          <a:spcPct val="20000"/>
        </a:spcBef>
        <a:buFont typeface="Arial"/>
        <a:buChar char="•"/>
        <a:defRPr sz="3000" b="0" i="0" kern="1200">
          <a:solidFill>
            <a:schemeClr val="tx1"/>
          </a:solidFill>
          <a:latin typeface="TradeGothic Light"/>
          <a:ea typeface="+mn-ea"/>
          <a:cs typeface="TradeGothic Light"/>
        </a:defRPr>
      </a:lvl1pPr>
      <a:lvl2pPr marL="742673" indent="-285639" algn="l" defTabSz="457034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TradeGothic Light"/>
          <a:ea typeface="+mn-ea"/>
          <a:cs typeface="TradeGothic Light"/>
        </a:defRPr>
      </a:lvl2pPr>
      <a:lvl3pPr marL="1142583" indent="-228516" algn="l" defTabSz="457034" rtl="0" eaLnBrk="1" latinLnBrk="0" hangingPunct="1">
        <a:spcBef>
          <a:spcPct val="20000"/>
        </a:spcBef>
        <a:buFont typeface="Arial"/>
        <a:buChar char="•"/>
        <a:defRPr sz="2000" b="0" i="0" kern="1200">
          <a:solidFill>
            <a:schemeClr val="tx1"/>
          </a:solidFill>
          <a:latin typeface="TradeGothic Light"/>
          <a:ea typeface="+mn-ea"/>
          <a:cs typeface="TradeGothic Light"/>
        </a:defRPr>
      </a:lvl3pPr>
      <a:lvl4pPr marL="1599608" indent="-228516" algn="l" defTabSz="457034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TradeGothic Light"/>
          <a:ea typeface="+mn-ea"/>
          <a:cs typeface="TradeGothic Light"/>
        </a:defRPr>
      </a:lvl4pPr>
      <a:lvl5pPr marL="2056639" indent="-228516" algn="l" defTabSz="457034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TradeGothic Light"/>
          <a:ea typeface="+mn-ea"/>
          <a:cs typeface="TradeGothic Light"/>
        </a:defRPr>
      </a:lvl5pPr>
      <a:lvl6pPr marL="2513675" indent="-228516" algn="l" defTabSz="45703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06" indent="-228516" algn="l" defTabSz="45703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4" indent="-228516" algn="l" defTabSz="45703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759" indent="-228516" algn="l" defTabSz="457034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4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7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1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4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8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01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16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64" algn="l" defTabSz="4570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arxiv.org/pdf/1412.2306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70759" y="432345"/>
            <a:ext cx="7602481" cy="769435"/>
          </a:xfrm>
          <a:prstGeom prst="rect">
            <a:avLst/>
          </a:prstGeom>
          <a:solidFill>
            <a:schemeClr val="bg1"/>
          </a:solidFill>
        </p:spPr>
        <p:txBody>
          <a:bodyPr wrap="square" lIns="91437" tIns="45717" rIns="91437" bIns="45717" rtlCol="0">
            <a:spAutoFit/>
          </a:bodyPr>
          <a:lstStyle/>
          <a:p>
            <a:pPr algn="ctr"/>
            <a:r>
              <a:rPr lang="en-US" sz="4400" dirty="0">
                <a:solidFill>
                  <a:srgbClr val="28A0DF"/>
                </a:solidFill>
              </a:rPr>
              <a:t>Introduction to Classification</a:t>
            </a:r>
            <a:endParaRPr lang="en-US" sz="4400" spc="-300" dirty="0">
              <a:solidFill>
                <a:srgbClr val="28A0DF"/>
              </a:solidFill>
              <a:latin typeface="Century Gothic"/>
              <a:ea typeface="Arial" charset="0"/>
              <a:cs typeface="Century Gothic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88859" y="1849225"/>
            <a:ext cx="39662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28A0DF"/>
                </a:solidFill>
              </a:rPr>
              <a:t>Martin Gordon Mubangizi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929726" y="556237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28A0DF"/>
                </a:solidFill>
              </a:rPr>
              <a:t>Data Science Africa 2018, Abuja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23655" y="4391706"/>
            <a:ext cx="29347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dirty="0">
                <a:solidFill>
                  <a:srgbClr val="28A0DF"/>
                </a:solidFill>
              </a:rPr>
              <a:t>UN Global Pulse Lab Kampala</a:t>
            </a:r>
          </a:p>
          <a:p>
            <a:br>
              <a:rPr lang="en-US" dirty="0"/>
            </a:b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195" y="3110184"/>
            <a:ext cx="2395699" cy="76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25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sense of the World</a:t>
            </a:r>
            <a:r>
              <a:rPr lang="mr-IN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4173"/>
            <a:ext cx="3486912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97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75985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Prepare a Training set : </a:t>
            </a:r>
          </a:p>
          <a:p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positive and negative class examples with </a:t>
            </a:r>
          </a:p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Corresponding labels</a:t>
            </a:r>
          </a:p>
        </p:txBody>
      </p:sp>
    </p:spTree>
    <p:extLst>
      <p:ext uri="{BB962C8B-B14F-4D97-AF65-F5344CB8AC3E}">
        <p14:creationId xmlns:p14="http://schemas.microsoft.com/office/powerpoint/2010/main" val="5038239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77957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Training set =  positive and negative class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examples with corresponding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labels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923" y="4131733"/>
            <a:ext cx="853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Design an algorithm or learning techniques</a:t>
            </a:r>
          </a:p>
        </p:txBody>
      </p:sp>
    </p:spTree>
    <p:extLst>
      <p:ext uri="{BB962C8B-B14F-4D97-AF65-F5344CB8AC3E}">
        <p14:creationId xmlns:p14="http://schemas.microsoft.com/office/powerpoint/2010/main" val="201868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77957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Training set =  positive and negative class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examples with corresponding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labels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923" y="4131733"/>
            <a:ext cx="853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Algorithms examples being : Nearest Neighbor, K-Nearest Neighbor, Neural Networks, Decision trees, SVM </a:t>
            </a:r>
          </a:p>
        </p:txBody>
      </p:sp>
    </p:spTree>
    <p:extLst>
      <p:ext uri="{BB962C8B-B14F-4D97-AF65-F5344CB8AC3E}">
        <p14:creationId xmlns:p14="http://schemas.microsoft.com/office/powerpoint/2010/main" val="82205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Training set  + algorithm  =  Classification model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779572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Training set =  positive and negative class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examples with corresponding </a:t>
            </a:r>
          </a:p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                        labels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6923" y="4131733"/>
            <a:ext cx="853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>
                    <a:lumMod val="75000"/>
                  </a:schemeClr>
                </a:solidFill>
                <a:latin typeface="Century Gothic" charset="0"/>
                <a:ea typeface="Century Gothic" charset="0"/>
                <a:cs typeface="Century Gothic" charset="0"/>
              </a:rPr>
              <a:t>Algorithms: Nearest Neighbor, K-Nearest Neighbor, Neural Networks, Decision trees, SVM </a:t>
            </a:r>
          </a:p>
        </p:txBody>
      </p:sp>
    </p:spTree>
    <p:extLst>
      <p:ext uri="{BB962C8B-B14F-4D97-AF65-F5344CB8AC3E}">
        <p14:creationId xmlns:p14="http://schemas.microsoft.com/office/powerpoint/2010/main" val="1374561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Algorithms</a:t>
            </a:r>
            <a:r>
              <a:rPr lang="mr-IN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Training set  + algorithm  =  Classification model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5038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 use a simple example </a:t>
            </a:r>
            <a:r>
              <a:rPr lang="mr-IN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328" y="3776133"/>
            <a:ext cx="853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x1 = [1,1,1,1,2,2,3,3,4,5,5,6,6,7,7,7,8,8]</a:t>
            </a:r>
          </a:p>
          <a:p>
            <a:r>
              <a:rPr lang="pl-PL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x2 = [4,6,8,9,6,8,6,9,3,2,4,4,5,3,5,6,4,7]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2125" y="5455848"/>
            <a:ext cx="853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Where x1, x2 are features/ attributes of the objects to classify </a:t>
            </a:r>
          </a:p>
        </p:txBody>
      </p:sp>
    </p:spTree>
    <p:extLst>
      <p:ext uri="{BB962C8B-B14F-4D97-AF65-F5344CB8AC3E}">
        <p14:creationId xmlns:p14="http://schemas.microsoft.com/office/powerpoint/2010/main" val="1442662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11200"/>
            <a:ext cx="7899400" cy="543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36600"/>
            <a:ext cx="7886700" cy="5384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736600"/>
            <a:ext cx="78359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45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Algorithms</a:t>
            </a:r>
            <a:r>
              <a:rPr lang="mr-IN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Training set  + algorithm  =  Classification model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6923" y="2408478"/>
            <a:ext cx="50385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Let use a simple example </a:t>
            </a:r>
            <a:r>
              <a:rPr lang="mr-IN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328" y="3776133"/>
            <a:ext cx="853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x1 = [1,1,1,1,2,2,3,3,4,5,5,6,6,7,7,7,8,8]</a:t>
            </a:r>
          </a:p>
          <a:p>
            <a:r>
              <a:rPr lang="pl-PL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x2 = [4,6,8,9,6,8,6,9,3,2,4,4,5,3,5,6,4,7]</a:t>
            </a:r>
          </a:p>
          <a:p>
            <a:r>
              <a:rPr lang="pl-PL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y = [1,1,1,1,1,1,1,1,2,2,2,2,2,2,2,2,2,2]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125" y="5455848"/>
            <a:ext cx="853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Where x1, x2 are features/ attributes of the objects to classify </a:t>
            </a:r>
          </a:p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And y is the </a:t>
            </a:r>
            <a:r>
              <a:rPr lang="en-US" sz="200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crossponding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1792818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11200"/>
            <a:ext cx="7899400" cy="543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736600"/>
            <a:ext cx="7797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60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11200"/>
            <a:ext cx="7899400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39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sense of the World</a:t>
            </a:r>
            <a:r>
              <a:rPr lang="mr-IN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793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11200"/>
            <a:ext cx="7899400" cy="5435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736600"/>
            <a:ext cx="7886700" cy="538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20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1200323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Evaluation  Metrics: Confusion Matrix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283253"/>
              </p:ext>
            </p:extLst>
          </p:nvPr>
        </p:nvGraphicFramePr>
        <p:xfrm>
          <a:off x="457200" y="1904999"/>
          <a:ext cx="8297331" cy="2175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5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57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5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7969">
                <a:tc>
                  <a:txBody>
                    <a:bodyPr/>
                    <a:lstStyle/>
                    <a:p>
                      <a:r>
                        <a:rPr lang="en-US" dirty="0"/>
                        <a:t>Actual Class/Predicated</a:t>
                      </a:r>
                      <a:r>
                        <a:rPr lang="en-US" baseline="0" dirty="0"/>
                        <a:t> Class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~C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98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 Positives (TP)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 Negative (FN)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98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~C</a:t>
                      </a:r>
                      <a:r>
                        <a:rPr lang="en-US" baseline="-25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 Positives</a:t>
                      </a:r>
                      <a:r>
                        <a:rPr lang="en-US" baseline="0" dirty="0"/>
                        <a:t> (FP)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  <a:r>
                        <a:rPr lang="en-US" baseline="0" dirty="0"/>
                        <a:t> Negative (TN)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597" y="4910667"/>
            <a:ext cx="8079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Given m classes, an entry, </a:t>
            </a:r>
            <a:r>
              <a:rPr lang="en-US" sz="2000" dirty="0" err="1">
                <a:solidFill>
                  <a:schemeClr val="bg1"/>
                </a:solidFill>
              </a:rPr>
              <a:t>CM</a:t>
            </a:r>
            <a:r>
              <a:rPr lang="en-US" sz="2000" baseline="-25000" dirty="0" err="1">
                <a:solidFill>
                  <a:schemeClr val="bg1"/>
                </a:solidFill>
              </a:rPr>
              <a:t>ij</a:t>
            </a:r>
            <a:r>
              <a:rPr lang="en-US" sz="2000" dirty="0">
                <a:solidFill>
                  <a:schemeClr val="bg1"/>
                </a:solidFill>
              </a:rPr>
              <a:t> in a Confusion matrix indicates # of tuples in </a:t>
            </a:r>
          </a:p>
          <a:p>
            <a:r>
              <a:rPr lang="en-US" sz="2000" dirty="0">
                <a:solidFill>
                  <a:schemeClr val="bg1"/>
                </a:solidFill>
              </a:rPr>
              <a:t>class </a:t>
            </a:r>
            <a:r>
              <a:rPr lang="en-US" sz="2000" dirty="0" err="1">
                <a:solidFill>
                  <a:schemeClr val="bg1"/>
                </a:solidFill>
              </a:rPr>
              <a:t>i</a:t>
            </a:r>
            <a:r>
              <a:rPr lang="en-US" sz="2000" dirty="0">
                <a:solidFill>
                  <a:schemeClr val="bg1"/>
                </a:solidFill>
              </a:rPr>
              <a:t> that were labeled by classifier as class j</a:t>
            </a:r>
            <a:r>
              <a:rPr lang="en-US" sz="2000" baseline="-25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6508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1200323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Evaluation  Metrics: Confusion Matrix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352938"/>
              </p:ext>
            </p:extLst>
          </p:nvPr>
        </p:nvGraphicFramePr>
        <p:xfrm>
          <a:off x="457200" y="1904999"/>
          <a:ext cx="8297332" cy="2816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4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43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4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43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7969">
                <a:tc>
                  <a:txBody>
                    <a:bodyPr/>
                    <a:lstStyle/>
                    <a:p>
                      <a:r>
                        <a:rPr lang="en-US" dirty="0"/>
                        <a:t>Actual Class/Predicated</a:t>
                      </a:r>
                      <a:r>
                        <a:rPr lang="en-US" baseline="0" dirty="0"/>
                        <a:t> Class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Is Chair</a:t>
                      </a:r>
                      <a:r>
                        <a:rPr lang="en-US" baseline="0" dirty="0"/>
                        <a:t> = Yes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Is Chair = No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-25000" dirty="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982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Is Chair = Yes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3982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Is Chair</a:t>
                      </a:r>
                      <a:r>
                        <a:rPr lang="en-US" baseline="0" dirty="0"/>
                        <a:t> = No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982"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-25000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176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1200323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Evaluation  Metrics: Confusion Matrix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135364"/>
              </p:ext>
            </p:extLst>
          </p:nvPr>
        </p:nvGraphicFramePr>
        <p:xfrm>
          <a:off x="626534" y="1740989"/>
          <a:ext cx="2218268" cy="1714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4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4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5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06887">
                <a:tc>
                  <a:txBody>
                    <a:bodyPr/>
                    <a:lstStyle/>
                    <a:p>
                      <a:r>
                        <a:rPr lang="en-US" dirty="0"/>
                        <a:t>A/P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~C1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800" baseline="-25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270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/>
                        <a:t>C1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27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~C1</a:t>
                      </a:r>
                      <a:endParaRPr lang="en-US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306">
                <a:tc>
                  <a:txBody>
                    <a:bodyPr/>
                    <a:lstStyle/>
                    <a:p>
                      <a:pPr algn="ctr"/>
                      <a:endParaRPr lang="en-US" sz="2800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All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725334" y="1540934"/>
            <a:ext cx="4727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Sensitivity </a:t>
            </a:r>
            <a:r>
              <a:rPr lang="mr-IN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True Positive Rate   = TP/P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25334" y="2411886"/>
            <a:ext cx="51363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Specificity </a:t>
            </a:r>
            <a:r>
              <a:rPr lang="mr-IN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True Negative Rate   = TN/N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25334" y="3463837"/>
            <a:ext cx="41264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Accuracy </a:t>
            </a:r>
            <a:r>
              <a:rPr lang="mr-IN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Recognition  Rate   </a:t>
            </a:r>
          </a:p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      =  ( TP + TN)/All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25334" y="4858266"/>
            <a:ext cx="5298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Error Rate:  1 </a:t>
            </a:r>
            <a:r>
              <a:rPr lang="mr-IN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–</a:t>
            </a:r>
            <a:r>
              <a:rPr lang="en-US" sz="20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 accuracy, or  (FP + FN)/All </a:t>
            </a:r>
          </a:p>
        </p:txBody>
      </p:sp>
    </p:spTree>
    <p:extLst>
      <p:ext uri="{BB962C8B-B14F-4D97-AF65-F5344CB8AC3E}">
        <p14:creationId xmlns:p14="http://schemas.microsoft.com/office/powerpoint/2010/main" val="8670267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Real life Applications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57867" y="1591733"/>
            <a:ext cx="496321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Spam filters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Automatic diagnosis of disease</a:t>
            </a:r>
          </a:p>
          <a:p>
            <a:pPr marL="285750" indent="-285750">
              <a:buFont typeface="Arial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Roof counting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Counting of white files </a:t>
            </a:r>
          </a:p>
        </p:txBody>
      </p:sp>
    </p:spTree>
    <p:extLst>
      <p:ext uri="{BB962C8B-B14F-4D97-AF65-F5344CB8AC3E}">
        <p14:creationId xmlns:p14="http://schemas.microsoft.com/office/powerpoint/2010/main" val="2444984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0"/>
            <a:ext cx="50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110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09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buidings-remote-sensing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r="36186"/>
          <a:stretch/>
        </p:blipFill>
        <p:spPr>
          <a:xfrm>
            <a:off x="280010" y="797358"/>
            <a:ext cx="4911710" cy="5595784"/>
          </a:xfrm>
          <a:prstGeom prst="rect">
            <a:avLst/>
          </a:prstGeom>
        </p:spPr>
      </p:pic>
      <p:pic>
        <p:nvPicPr>
          <p:cNvPr id="5" name="Picture 4" descr="gulu-development-annotated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33" y="3796005"/>
            <a:ext cx="3379230" cy="2601849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6" name="Picture 5" descr="gulu-development-orig-annotat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33" y="835489"/>
            <a:ext cx="3423794" cy="263616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" name="Shape 53"/>
          <p:cNvSpPr txBox="1"/>
          <p:nvPr/>
        </p:nvSpPr>
        <p:spPr>
          <a:xfrm>
            <a:off x="677326" y="0"/>
            <a:ext cx="8226908" cy="9821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600" dirty="0">
                <a:solidFill>
                  <a:srgbClr val="FFFFFF"/>
                </a:solidFill>
                <a:latin typeface="Century Gothic"/>
                <a:ea typeface="Arial"/>
                <a:cs typeface="Century Gothic"/>
                <a:sym typeface="Arial"/>
              </a:rPr>
              <a:t>automatic counting</a:t>
            </a:r>
          </a:p>
        </p:txBody>
      </p:sp>
    </p:spTree>
    <p:extLst>
      <p:ext uri="{BB962C8B-B14F-4D97-AF65-F5344CB8AC3E}">
        <p14:creationId xmlns:p14="http://schemas.microsoft.com/office/powerpoint/2010/main" val="4191208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09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buidings-remote-sensing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8" r="36186"/>
          <a:stretch/>
        </p:blipFill>
        <p:spPr>
          <a:xfrm>
            <a:off x="280010" y="797358"/>
            <a:ext cx="4911710" cy="5595784"/>
          </a:xfrm>
          <a:prstGeom prst="rect">
            <a:avLst/>
          </a:prstGeom>
        </p:spPr>
      </p:pic>
      <p:pic>
        <p:nvPicPr>
          <p:cNvPr id="5" name="Picture 4" descr="gulu-development-annotated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33" y="3796005"/>
            <a:ext cx="3379230" cy="2601849"/>
          </a:xfrm>
          <a:prstGeom prst="rect">
            <a:avLst/>
          </a:prstGeom>
          <a:ln>
            <a:solidFill>
              <a:srgbClr val="FFFFFF"/>
            </a:solidFill>
          </a:ln>
        </p:spPr>
      </p:pic>
      <p:pic>
        <p:nvPicPr>
          <p:cNvPr id="6" name="Picture 5" descr="gulu-development-orig-annotate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33" y="835489"/>
            <a:ext cx="3423794" cy="263616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7" name="Shape 53"/>
          <p:cNvSpPr txBox="1"/>
          <p:nvPr/>
        </p:nvSpPr>
        <p:spPr>
          <a:xfrm>
            <a:off x="677326" y="0"/>
            <a:ext cx="8226908" cy="98213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3600" dirty="0">
                <a:solidFill>
                  <a:srgbClr val="FFFFFF"/>
                </a:solidFill>
                <a:latin typeface="Century Gothic"/>
                <a:ea typeface="Arial"/>
                <a:cs typeface="Century Gothic"/>
                <a:sym typeface="Arial"/>
              </a:rPr>
              <a:t>automatic counting</a:t>
            </a:r>
          </a:p>
        </p:txBody>
      </p:sp>
    </p:spTree>
    <p:extLst>
      <p:ext uri="{BB962C8B-B14F-4D97-AF65-F5344CB8AC3E}">
        <p14:creationId xmlns:p14="http://schemas.microsoft.com/office/powerpoint/2010/main" val="1969586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002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>
          <a:xfrm>
            <a:off x="-2607733" y="-1955800"/>
            <a:ext cx="11751733" cy="8813800"/>
          </a:xfrm>
          <a:prstGeom prst="rect">
            <a:avLst/>
          </a:prstGeom>
        </p:spPr>
      </p:pic>
      <p:pic>
        <p:nvPicPr>
          <p:cNvPr id="4" name="Picture 3" descr="result_0029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00"/>
          <a:stretch/>
        </p:blipFill>
        <p:spPr>
          <a:xfrm>
            <a:off x="-2607733" y="-1955800"/>
            <a:ext cx="11751733" cy="881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792 0 " pathEditMode="relative" ptsTypes="AA">
                                      <p:cBhvr>
                                        <p:cTn id="6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7792 0 " pathEditMode="relative" ptsTypes="AA">
                                      <p:cBhvr>
                                        <p:cTn id="11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01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1" r="7025" b="14557"/>
          <a:stretch/>
        </p:blipFill>
        <p:spPr>
          <a:xfrm>
            <a:off x="-1587500" y="0"/>
            <a:ext cx="10731500" cy="8048625"/>
          </a:xfrm>
          <a:prstGeom prst="rect">
            <a:avLst/>
          </a:prstGeom>
        </p:spPr>
      </p:pic>
      <p:pic>
        <p:nvPicPr>
          <p:cNvPr id="3" name="Picture 2" descr="result_001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r="7025" b="14557"/>
          <a:stretch/>
        </p:blipFill>
        <p:spPr>
          <a:xfrm>
            <a:off x="-1587500" y="0"/>
            <a:ext cx="10731500" cy="804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52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806 0 " pathEditMode="relative" ptsTypes="AA">
                                      <p:cBhvr>
                                        <p:cTn id="6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6806 0 " pathEditMode="relative" ptsTypes="AA">
                                      <p:cBhvr>
                                        <p:cTn id="11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Making sense of the World</a:t>
            </a:r>
            <a:r>
              <a:rPr lang="mr-IN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434" y="2540573"/>
            <a:ext cx="2349500" cy="345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220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09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6" y="1502000"/>
            <a:ext cx="6502400" cy="4876800"/>
          </a:xfrm>
          <a:prstGeom prst="rect">
            <a:avLst/>
          </a:prstGeom>
        </p:spPr>
      </p:pic>
      <p:pic>
        <p:nvPicPr>
          <p:cNvPr id="7" name="Picture 6" descr="online_survey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r="75810" b="55461"/>
          <a:stretch/>
        </p:blipFill>
        <p:spPr>
          <a:xfrm>
            <a:off x="6513285" y="1501999"/>
            <a:ext cx="2641601" cy="49808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0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prstClr val="white"/>
                </a:solidFill>
                <a:latin typeface="Century Gothic"/>
                <a:ea typeface="Arial" charset="0"/>
                <a:cs typeface="Century Gothic"/>
              </a:rPr>
              <a:t>White flies</a:t>
            </a:r>
          </a:p>
        </p:txBody>
      </p:sp>
    </p:spTree>
    <p:extLst>
      <p:ext uri="{BB962C8B-B14F-4D97-AF65-F5344CB8AC3E}">
        <p14:creationId xmlns:p14="http://schemas.microsoft.com/office/powerpoint/2010/main" val="1966904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33" y="897468"/>
            <a:ext cx="6650566" cy="581924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300" y="169333"/>
            <a:ext cx="8247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Automatic diagnosis </a:t>
            </a:r>
            <a:r>
              <a:rPr lang="mr-IN" sz="2800" dirty="0">
                <a:solidFill>
                  <a:schemeClr val="bg1"/>
                </a:solidFill>
              </a:rPr>
              <a:t>–</a:t>
            </a:r>
            <a:r>
              <a:rPr lang="en-US" sz="2800" dirty="0">
                <a:solidFill>
                  <a:schemeClr val="bg1"/>
                </a:solidFill>
              </a:rPr>
              <a:t> task at hand and processing data</a:t>
            </a:r>
          </a:p>
        </p:txBody>
      </p:sp>
    </p:spTree>
    <p:extLst>
      <p:ext uri="{BB962C8B-B14F-4D97-AF65-F5344CB8AC3E}">
        <p14:creationId xmlns:p14="http://schemas.microsoft.com/office/powerpoint/2010/main" val="2019694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99" y="1485900"/>
            <a:ext cx="4809067" cy="482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791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041400"/>
            <a:ext cx="6322423" cy="475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4462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91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Positive class</a:t>
            </a:r>
            <a:r>
              <a:rPr lang="mr-IN" sz="4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44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840" y="1113366"/>
            <a:ext cx="7411514" cy="518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609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negative class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93" y="929047"/>
            <a:ext cx="7671607" cy="540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25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92762"/>
            <a:ext cx="7315200" cy="4737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199" y="558800"/>
            <a:ext cx="7701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Image data is just grids of numbers, and can be represented </a:t>
            </a:r>
          </a:p>
          <a:p>
            <a:r>
              <a:rPr lang="en-US" sz="2400" dirty="0">
                <a:solidFill>
                  <a:schemeClr val="bg1"/>
                </a:solidFill>
              </a:rPr>
              <a:t>as 1D arrays:</a:t>
            </a:r>
          </a:p>
        </p:txBody>
      </p:sp>
    </p:spTree>
    <p:extLst>
      <p:ext uri="{BB962C8B-B14F-4D97-AF65-F5344CB8AC3E}">
        <p14:creationId xmlns:p14="http://schemas.microsoft.com/office/powerpoint/2010/main" val="18105187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" y="558800"/>
            <a:ext cx="49815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How to proceed from here </a:t>
            </a:r>
            <a:r>
              <a:rPr lang="mr-IN" sz="3200" dirty="0">
                <a:solidFill>
                  <a:schemeClr val="bg1"/>
                </a:solidFill>
              </a:rPr>
              <a:t>…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2303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" y="558800"/>
            <a:ext cx="7701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Image data is just grids of numbers, and can be represented </a:t>
            </a:r>
          </a:p>
          <a:p>
            <a:r>
              <a:rPr lang="en-US" sz="2400" dirty="0">
                <a:solidFill>
                  <a:schemeClr val="bg1"/>
                </a:solidFill>
              </a:rPr>
              <a:t>as 1D arrays: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7" y="169334"/>
            <a:ext cx="8643369" cy="633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38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Different shape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67" y="2417233"/>
            <a:ext cx="2857500" cy="2857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33" y="2417233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093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" y="558800"/>
            <a:ext cx="7701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Image data is just grids of numbers, and can be represented </a:t>
            </a:r>
          </a:p>
          <a:p>
            <a:r>
              <a:rPr lang="en-US" sz="2400" dirty="0">
                <a:solidFill>
                  <a:schemeClr val="bg1"/>
                </a:solidFill>
              </a:rPr>
              <a:t>as 1D arrays: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" y="135467"/>
            <a:ext cx="8774546" cy="643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7245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199" y="558800"/>
            <a:ext cx="7701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Image data is just grids of numbers, and can be represented </a:t>
            </a:r>
          </a:p>
          <a:p>
            <a:r>
              <a:rPr lang="en-US" sz="2400" dirty="0">
                <a:solidFill>
                  <a:schemeClr val="bg1"/>
                </a:solidFill>
              </a:rPr>
              <a:t>as 1D arrays: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67" y="169333"/>
            <a:ext cx="8693018" cy="641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398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392762"/>
            <a:ext cx="7315200" cy="47371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199" y="558800"/>
            <a:ext cx="77010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Image data is just grids of numbers, and can be represented </a:t>
            </a:r>
          </a:p>
          <a:p>
            <a:r>
              <a:rPr lang="en-US" sz="2400" dirty="0">
                <a:solidFill>
                  <a:schemeClr val="bg1"/>
                </a:solidFill>
              </a:rPr>
              <a:t>as 1D arrays:</a:t>
            </a:r>
          </a:p>
        </p:txBody>
      </p:sp>
    </p:spTree>
    <p:extLst>
      <p:ext uri="{BB962C8B-B14F-4D97-AF65-F5344CB8AC3E}">
        <p14:creationId xmlns:p14="http://schemas.microsoft.com/office/powerpoint/2010/main" val="2247698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167" y="1824568"/>
            <a:ext cx="6172200" cy="42799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11681" y="558800"/>
            <a:ext cx="7185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We can use a similarity, or "distance" measure...</a:t>
            </a:r>
          </a:p>
        </p:txBody>
      </p:sp>
    </p:spTree>
    <p:extLst>
      <p:ext uri="{BB962C8B-B14F-4D97-AF65-F5344CB8AC3E}">
        <p14:creationId xmlns:p14="http://schemas.microsoft.com/office/powerpoint/2010/main" val="71198245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1446544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We can use a similarity, or "distance" measure...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200"/>
            <a:ext cx="9144000" cy="136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541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algorithm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8300"/>
            <a:ext cx="9144000" cy="358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59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Different color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67" y="2417233"/>
            <a:ext cx="2857500" cy="2857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100" y="2417233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1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Different sizes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66" y="2417233"/>
            <a:ext cx="3187700" cy="2552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67" y="3196166"/>
            <a:ext cx="3167441" cy="177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Different Textures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67" y="2366433"/>
            <a:ext cx="2857500" cy="285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33" y="2366433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33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9530" y="929047"/>
            <a:ext cx="8602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We make sense of the world by dividing things up into categories.</a:t>
            </a:r>
            <a:endParaRPr lang="en-US" sz="280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401" y="1883154"/>
            <a:ext cx="5118100" cy="4279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7467" y="6316134"/>
            <a:ext cx="6157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Karpathy</a:t>
            </a:r>
            <a:r>
              <a:rPr lang="en-US" dirty="0">
                <a:solidFill>
                  <a:schemeClr val="bg1"/>
                </a:solidFill>
              </a:rPr>
              <a:t> and </a:t>
            </a:r>
            <a:r>
              <a:rPr lang="en-US" dirty="0" err="1">
                <a:solidFill>
                  <a:schemeClr val="bg1"/>
                </a:solidFill>
              </a:rPr>
              <a:t>Fei-Fei</a:t>
            </a:r>
            <a:r>
              <a:rPr lang="en-US" dirty="0">
                <a:solidFill>
                  <a:schemeClr val="bg1"/>
                </a:solidFill>
              </a:rPr>
              <a:t> (2014), </a:t>
            </a:r>
            <a:r>
              <a:rPr lang="en-US" dirty="0">
                <a:solidFill>
                  <a:schemeClr val="bg1"/>
                </a:solidFill>
                <a:hlinkClick r:id="rId4"/>
              </a:rPr>
              <a:t>http://arxiv.org/pdf/1412.2306.pdf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53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A0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159612"/>
            <a:ext cx="8226795" cy="769435"/>
          </a:xfrm>
          <a:prstGeom prst="rect">
            <a:avLst/>
          </a:prstGeom>
          <a:noFill/>
        </p:spPr>
        <p:txBody>
          <a:bodyPr wrap="square" lIns="91437" tIns="45717" rIns="91437" bIns="45717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Introduction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1733" y="1270000"/>
            <a:ext cx="8602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How do kids get good at identifying chairs, for   example.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3334" y="2404534"/>
            <a:ext cx="78062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- exposed to different types of objects that look like chairs,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- take a record of  the objects and their corresponding classes: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bg1"/>
                </a:solidFill>
              </a:rPr>
              <a:t>Chair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mr-IN" sz="2400" dirty="0">
                <a:solidFill>
                  <a:schemeClr val="bg1"/>
                </a:solidFill>
              </a:rPr>
              <a:t>–</a:t>
            </a:r>
            <a:r>
              <a:rPr lang="en-US" sz="2400" dirty="0">
                <a:solidFill>
                  <a:schemeClr val="bg1"/>
                </a:solidFill>
              </a:rPr>
              <a:t> positive class and </a:t>
            </a:r>
            <a:r>
              <a:rPr lang="en-US" sz="2400" b="1" dirty="0">
                <a:solidFill>
                  <a:schemeClr val="bg1"/>
                </a:solidFill>
              </a:rPr>
              <a:t>Not chair </a:t>
            </a:r>
            <a:r>
              <a:rPr lang="en-US" sz="2400" dirty="0">
                <a:solidFill>
                  <a:schemeClr val="bg1"/>
                </a:solidFill>
              </a:rPr>
              <a:t>as negative classes  </a:t>
            </a:r>
          </a:p>
        </p:txBody>
      </p:sp>
    </p:spTree>
    <p:extLst>
      <p:ext uri="{BB962C8B-B14F-4D97-AF65-F5344CB8AC3E}">
        <p14:creationId xmlns:p14="http://schemas.microsoft.com/office/powerpoint/2010/main" val="1483023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GlobalPuls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19839</TotalTime>
  <Words>1081</Words>
  <Application>Microsoft Macintosh PowerPoint</Application>
  <PresentationFormat>On-screen Show (4:3)</PresentationFormat>
  <Paragraphs>205</Paragraphs>
  <Slides>45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Arial</vt:lpstr>
      <vt:lpstr>Arial Bold</vt:lpstr>
      <vt:lpstr>Calibri</vt:lpstr>
      <vt:lpstr>Century Gothic</vt:lpstr>
      <vt:lpstr>Mangal</vt:lpstr>
      <vt:lpstr>TradeGothic Light</vt:lpstr>
      <vt:lpstr>Office Theme</vt:lpstr>
      <vt:lpstr>GlobalPulse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 Global Pulse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Anoush Tatevossian</dc:creator>
  <cp:lastModifiedBy>Martin Gordon Mubangizi</cp:lastModifiedBy>
  <cp:revision>319</cp:revision>
  <dcterms:created xsi:type="dcterms:W3CDTF">2014-06-13T22:41:06Z</dcterms:created>
  <dcterms:modified xsi:type="dcterms:W3CDTF">2018-11-13T08:44:19Z</dcterms:modified>
</cp:coreProperties>
</file>