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6"/>
  </p:sldMasterIdLst>
  <p:notesMasterIdLst>
    <p:notesMasterId r:id="rId29"/>
  </p:notesMasterIdLst>
  <p:handoutMasterIdLst>
    <p:handoutMasterId r:id="rId30"/>
  </p:handoutMasterIdLst>
  <p:sldIdLst>
    <p:sldId id="335" r:id="rId7"/>
    <p:sldId id="268" r:id="rId8"/>
    <p:sldId id="336" r:id="rId9"/>
    <p:sldId id="337" r:id="rId10"/>
    <p:sldId id="339" r:id="rId11"/>
    <p:sldId id="340" r:id="rId12"/>
    <p:sldId id="341" r:id="rId13"/>
    <p:sldId id="338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1" r:id="rId23"/>
    <p:sldId id="352" r:id="rId24"/>
    <p:sldId id="353" r:id="rId25"/>
    <p:sldId id="354" r:id="rId26"/>
    <p:sldId id="355" r:id="rId27"/>
    <p:sldId id="321" r:id="rId2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00"/>
    <a:srgbClr val="FF6900"/>
    <a:srgbClr val="00C1DE"/>
    <a:srgbClr val="93E5FF"/>
    <a:srgbClr val="7B7F9C"/>
    <a:srgbClr val="004F95"/>
    <a:srgbClr val="0046B7"/>
    <a:srgbClr val="009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7" autoAdjust="0"/>
    <p:restoredTop sz="87700"/>
  </p:normalViewPr>
  <p:slideViewPr>
    <p:cSldViewPr snapToGrid="0">
      <p:cViewPr varScale="1">
        <p:scale>
          <a:sx n="73" d="100"/>
          <a:sy n="73" d="100"/>
        </p:scale>
        <p:origin x="128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EC0E5A-8C8E-4B72-BC99-24D0763486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C709B-B774-4E75-9AF3-9DB3F86296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B4AAD871-1F1D-4120-8EC0-2A6355C597D6}" type="datetimeFigureOut">
              <a:rPr lang="en-US" altLang="en-US"/>
              <a:pPr>
                <a:defRPr/>
              </a:pPr>
              <a:t>6/1/18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1E058-5813-48C5-B746-CBA316A821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2C542-FBE2-4DA7-9F99-4282D25FDC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AF66FF9-BE80-43B5-A166-7CFC13F00B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E2F16-5FFE-4373-8AB6-2A3AA8BF30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872CC-973E-43CF-B343-EA804A2E1D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542ECE1-BD41-45CD-BF5F-6D06ECD1371C}" type="datetimeFigureOut">
              <a:rPr lang="en-US" altLang="en-US"/>
              <a:pPr>
                <a:defRPr/>
              </a:pPr>
              <a:t>6/1/18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6B6B6E-C546-4FAA-974C-7D8E2EB13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6F242B-DD47-47A3-B4FB-7F67BE3D1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6DFE2-CC72-47DE-BB88-2FA9B21BDC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EB5CD-5D3A-40A2-9CFE-DB5029BA6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C56E6CE-6839-4409-8D60-79F053019F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sources: API, </a:t>
            </a:r>
            <a:r>
              <a:rPr lang="en-US" dirty="0" err="1"/>
              <a:t>IoT</a:t>
            </a:r>
            <a:r>
              <a:rPr lang="en-US" dirty="0"/>
              <a:t> devices, mobile, logs, CSV, streaming data or batch data</a:t>
            </a:r>
          </a:p>
          <a:p>
            <a:r>
              <a:rPr lang="en-US" dirty="0"/>
              <a:t>If this streaming data, which tool we are going to use? Kafka, </a:t>
            </a:r>
            <a:r>
              <a:rPr lang="en-US" dirty="0" err="1"/>
              <a:t>RabbitMQ</a:t>
            </a:r>
            <a:r>
              <a:rPr lang="en-US" dirty="0"/>
              <a:t>, </a:t>
            </a:r>
            <a:r>
              <a:rPr lang="en-US" dirty="0" err="1"/>
              <a:t>Fkuend</a:t>
            </a:r>
            <a:r>
              <a:rPr lang="en-US" dirty="0"/>
              <a:t>? </a:t>
            </a:r>
          </a:p>
          <a:p>
            <a:r>
              <a:rPr lang="en-US" dirty="0"/>
              <a:t>Raw data storage: SQL database (</a:t>
            </a:r>
            <a:r>
              <a:rPr lang="en-US" dirty="0" err="1"/>
              <a:t>Mysql</a:t>
            </a:r>
            <a:r>
              <a:rPr lang="en-US" dirty="0"/>
              <a:t> </a:t>
            </a:r>
            <a:r>
              <a:rPr lang="en-US" dirty="0" err="1"/>
              <a:t>PotsgreSQL</a:t>
            </a:r>
            <a:r>
              <a:rPr lang="en-US" dirty="0"/>
              <a:t>, Redshift), S3, HDFS,  NoSQL(</a:t>
            </a:r>
            <a:r>
              <a:rPr lang="en-US" dirty="0" err="1"/>
              <a:t>mongodb</a:t>
            </a:r>
            <a:r>
              <a:rPr lang="en-US" dirty="0"/>
              <a:t>, </a:t>
            </a:r>
            <a:r>
              <a:rPr lang="en-US" dirty="0" err="1"/>
              <a:t>elasticsearch</a:t>
            </a:r>
            <a:r>
              <a:rPr lang="en-US" dirty="0"/>
              <a:t>) </a:t>
            </a:r>
          </a:p>
          <a:p>
            <a:r>
              <a:rPr lang="en-US" dirty="0"/>
              <a:t>Processing: Hadoop, Spark, </a:t>
            </a:r>
          </a:p>
          <a:p>
            <a:r>
              <a:rPr lang="en-US" dirty="0"/>
              <a:t>Analytic environment: (BI, tableau, serving ML models?)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E6CE-6839-4409-8D60-79F053019F8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525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E6CE-6839-4409-8D60-79F053019F8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8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Shrads</a:t>
            </a:r>
            <a:r>
              <a:rPr lang="en-US" dirty="0"/>
              <a:t>: split data into how many nodes</a:t>
            </a:r>
          </a:p>
          <a:p>
            <a:r>
              <a:rPr lang="en-US" dirty="0"/>
              <a:t>Also can specify replica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E6CE-6839-4409-8D60-79F053019F8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76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E6CE-6839-4409-8D60-79F053019F8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34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Index: greenhouse2</a:t>
            </a:r>
          </a:p>
          <a:p>
            <a:r>
              <a:rPr lang="en-US" dirty="0"/>
              <a:t>Adding fields (counter, </a:t>
            </a:r>
            <a:r>
              <a:rPr lang="en-US" dirty="0" err="1"/>
              <a:t>app_id</a:t>
            </a:r>
            <a:r>
              <a:rPr lang="en-US" dirty="0"/>
              <a:t>, relative_humidity_3, temperature_2, analog_in_4, </a:t>
            </a:r>
            <a:r>
              <a:rPr lang="en-US" dirty="0" err="1"/>
              <a:t>dev_id</a:t>
            </a:r>
            <a:r>
              <a:rPr lang="en-US" dirty="0"/>
              <a:t>)</a:t>
            </a:r>
          </a:p>
          <a:p>
            <a:r>
              <a:rPr lang="en-US" dirty="0"/>
              <a:t>Define time range (June 1st)</a:t>
            </a:r>
          </a:p>
          <a:p>
            <a:r>
              <a:rPr lang="en-US" dirty="0"/>
              <a:t>Check data coverage cross the time</a:t>
            </a:r>
          </a:p>
          <a:p>
            <a:r>
              <a:rPr lang="en-US" dirty="0"/>
              <a:t>Choose your sensor (dev_id:"dsa-greenhouse10")</a:t>
            </a:r>
          </a:p>
          <a:p>
            <a:r>
              <a:rPr lang="en-US" dirty="0"/>
              <a:t>Limit the moisture data range (dev_id:"dsa-greenhouse10" AND analog_in_4 :  [120 TO 121])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56E6CE-6839-4409-8D60-79F053019F8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02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C5A5E850-ED3F-4AFA-8936-3040D30CB9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67"/>
          <a:stretch>
            <a:fillRect/>
          </a:stretch>
        </p:blipFill>
        <p:spPr bwMode="auto">
          <a:xfrm>
            <a:off x="0" y="0"/>
            <a:ext cx="1225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5846C1B-39F6-46BF-87D5-FA8E4163B9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53B77E87-D55E-4A04-8006-0A3A1A23532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37477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rgbClr val="7F7F7F"/>
              </a:solidFill>
              <a:cs typeface="ＭＳ Ｐゴシック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E8CD59-CE03-42A7-9B3A-36362995488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8F8F30-5F4B-4678-8846-33A1A8217402}"/>
              </a:ext>
            </a:extLst>
          </p:cNvPr>
          <p:cNvSpPr/>
          <p:nvPr userDrawn="1"/>
        </p:nvSpPr>
        <p:spPr>
          <a:xfrm>
            <a:off x="3413125" y="4835525"/>
            <a:ext cx="4778375" cy="952500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B708A6-81E6-4B88-913C-3CF8B7DCA130}"/>
              </a:ext>
            </a:extLst>
          </p:cNvPr>
          <p:cNvSpPr/>
          <p:nvPr userDrawn="1"/>
        </p:nvSpPr>
        <p:spPr>
          <a:xfrm rot="5400000">
            <a:off x="9608344" y="4369594"/>
            <a:ext cx="955675" cy="3798887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1BFDF0-714A-4ABF-A478-4EDA673EE7D1}"/>
              </a:ext>
            </a:extLst>
          </p:cNvPr>
          <p:cNvSpPr/>
          <p:nvPr userDrawn="1"/>
        </p:nvSpPr>
        <p:spPr>
          <a:xfrm rot="5400000">
            <a:off x="7239000" y="73026"/>
            <a:ext cx="3798887" cy="5726112"/>
          </a:xfrm>
          <a:prstGeom prst="rect">
            <a:avLst/>
          </a:prstGeom>
          <a:solidFill>
            <a:schemeClr val="accent5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9CB8F0-4211-4BCD-A73E-C8B8A8D30C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845C1B08-9120-4E07-867D-8BB0BABF67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8C1D4011-7240-4571-8D3F-6DF4E8258E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06500"/>
            <a:ext cx="2239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6649606" y="595808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649606" y="626796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649606" y="2071010"/>
            <a:ext cx="5045507" cy="1556425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26906" y="1652709"/>
            <a:ext cx="4268207" cy="289871"/>
          </a:xfr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654335" y="3590524"/>
            <a:ext cx="5040778" cy="739253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1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1D7CA4-0A2E-4E14-B687-CE9B916FC1E2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62113"/>
            <a:ext cx="0" cy="447357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31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1620481"/>
            <a:ext cx="5332942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19"/>
          </p:nvPr>
        </p:nvSpPr>
        <p:spPr>
          <a:xfrm>
            <a:off x="492125" y="2361952"/>
            <a:ext cx="5332941" cy="3605743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31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6341534" y="1620481"/>
            <a:ext cx="5332942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>
            <a:extLst/>
          </p:cNvPr>
          <p:cNvSpPr>
            <a:spLocks noGrp="1"/>
          </p:cNvSpPr>
          <p:nvPr>
            <p:ph sz="quarter" idx="20"/>
          </p:nvPr>
        </p:nvSpPr>
        <p:spPr>
          <a:xfrm>
            <a:off x="6341534" y="2362483"/>
            <a:ext cx="5331354" cy="3605212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2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B607C587-3A8B-42AE-A30B-8AB35516169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754188"/>
            <a:ext cx="3903662" cy="4305300"/>
            <a:chOff x="3706307" y="1883391"/>
            <a:chExt cx="3803176" cy="4472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25F1F5C-5610-45A4-BD52-CB806B09F71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74DABC-84B6-49F2-ADD3-2A8EA40222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2789" y="2373786"/>
            <a:ext cx="3359281" cy="3605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0" name="Text Placeholder 131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1611050"/>
            <a:ext cx="3359945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/>
          </p:cNvPr>
          <p:cNvSpPr>
            <a:spLocks noGrp="1"/>
          </p:cNvSpPr>
          <p:nvPr>
            <p:ph idx="17"/>
          </p:nvPr>
        </p:nvSpPr>
        <p:spPr>
          <a:xfrm>
            <a:off x="4444207" y="2373786"/>
            <a:ext cx="3359281" cy="3605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2">
            <a:extLst/>
          </p:cNvPr>
          <p:cNvSpPr>
            <a:spLocks noGrp="1"/>
          </p:cNvSpPr>
          <p:nvPr>
            <p:ph idx="18"/>
          </p:nvPr>
        </p:nvSpPr>
        <p:spPr>
          <a:xfrm>
            <a:off x="8300113" y="2373786"/>
            <a:ext cx="3359281" cy="3605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1">
            <a:extLst/>
          </p:cNvPr>
          <p:cNvSpPr>
            <a:spLocks noGrp="1"/>
          </p:cNvSpPr>
          <p:nvPr>
            <p:ph type="body" sz="quarter" idx="19"/>
          </p:nvPr>
        </p:nvSpPr>
        <p:spPr>
          <a:xfrm>
            <a:off x="4419997" y="1611050"/>
            <a:ext cx="3359945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1">
            <a:extLst/>
          </p:cNvPr>
          <p:cNvSpPr>
            <a:spLocks noGrp="1"/>
          </p:cNvSpPr>
          <p:nvPr>
            <p:ph type="body" sz="quarter" idx="20"/>
          </p:nvPr>
        </p:nvSpPr>
        <p:spPr>
          <a:xfrm>
            <a:off x="8299449" y="1611050"/>
            <a:ext cx="3359945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65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_narrow_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DB61E8-33FF-43F1-98F6-868E5F261E74}"/>
              </a:ext>
            </a:extLst>
          </p:cNvPr>
          <p:cNvCxnSpPr>
            <a:cxnSpLocks/>
          </p:cNvCxnSpPr>
          <p:nvPr userDrawn="1"/>
        </p:nvCxnSpPr>
        <p:spPr>
          <a:xfrm>
            <a:off x="3233738" y="16319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2">
            <a:extLst/>
          </p:cNvPr>
          <p:cNvSpPr>
            <a:spLocks noGrp="1"/>
          </p:cNvSpPr>
          <p:nvPr>
            <p:ph idx="14"/>
          </p:nvPr>
        </p:nvSpPr>
        <p:spPr>
          <a:xfrm>
            <a:off x="3369738" y="1631112"/>
            <a:ext cx="8303150" cy="408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2789" y="1631112"/>
            <a:ext cx="2606011" cy="408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903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0C74926-E127-4BC6-875F-93803C07D5DD}"/>
              </a:ext>
            </a:extLst>
          </p:cNvPr>
          <p:cNvCxnSpPr>
            <a:cxnSpLocks/>
          </p:cNvCxnSpPr>
          <p:nvPr userDrawn="1"/>
        </p:nvCxnSpPr>
        <p:spPr>
          <a:xfrm>
            <a:off x="8932863" y="1746250"/>
            <a:ext cx="0" cy="408622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14"/>
          </p:nvPr>
        </p:nvSpPr>
        <p:spPr>
          <a:xfrm>
            <a:off x="492125" y="1746560"/>
            <a:ext cx="8305669" cy="4086428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15"/>
          </p:nvPr>
        </p:nvSpPr>
        <p:spPr>
          <a:xfrm>
            <a:off x="9037638" y="1746560"/>
            <a:ext cx="2635250" cy="4086428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1525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lid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6">
            <a:extLst>
              <a:ext uri="{FF2B5EF4-FFF2-40B4-BE49-F238E27FC236}">
                <a16:creationId xmlns:a16="http://schemas.microsoft.com/office/drawing/2014/main" id="{4DA5D738-971E-435A-AE55-D9714D0C0C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148138" y="1625600"/>
            <a:ext cx="3903662" cy="4305300"/>
            <a:chOff x="3706307" y="1883391"/>
            <a:chExt cx="3803176" cy="447295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3E83F10-D94E-4F5D-8D0D-DD0B1AAA52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6307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418CD1-FB8E-435C-A988-ADADA0FF9B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509483" y="1883391"/>
              <a:ext cx="0" cy="447295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31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492125" y="1562924"/>
            <a:ext cx="3359945" cy="560696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31">
            <a:extLst/>
          </p:cNvPr>
          <p:cNvSpPr>
            <a:spLocks noGrp="1"/>
          </p:cNvSpPr>
          <p:nvPr>
            <p:ph type="body" sz="quarter" idx="17"/>
          </p:nvPr>
        </p:nvSpPr>
        <p:spPr>
          <a:xfrm>
            <a:off x="4416027" y="1569937"/>
            <a:ext cx="3359945" cy="560696"/>
          </a:xfrm>
        </p:spPr>
        <p:txBody>
          <a:bodyPr anchor="b" anchorCtr="0"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31">
            <a:extLst/>
          </p:cNvPr>
          <p:cNvSpPr>
            <a:spLocks noGrp="1"/>
          </p:cNvSpPr>
          <p:nvPr>
            <p:ph type="body" sz="quarter" idx="18"/>
          </p:nvPr>
        </p:nvSpPr>
        <p:spPr>
          <a:xfrm>
            <a:off x="8306264" y="1569937"/>
            <a:ext cx="3359945" cy="560696"/>
          </a:xfrm>
        </p:spPr>
        <p:txBody>
          <a:bodyPr anchor="b" anchorCtr="0"/>
          <a:lstStyle>
            <a:lvl1pPr marL="0" indent="0">
              <a:buNone/>
              <a:defRPr lang="en-US" sz="2400" b="1" kern="1200" dirty="0" smtClean="0">
                <a:solidFill>
                  <a:schemeClr val="accent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quarter" idx="19"/>
          </p:nvPr>
        </p:nvSpPr>
        <p:spPr>
          <a:xfrm>
            <a:off x="492125" y="2323016"/>
            <a:ext cx="3359945" cy="3608590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20"/>
          </p:nvPr>
        </p:nvSpPr>
        <p:spPr>
          <a:xfrm>
            <a:off x="4416027" y="2323016"/>
            <a:ext cx="3359548" cy="3608387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8">
            <a:extLst/>
          </p:cNvPr>
          <p:cNvSpPr>
            <a:spLocks noGrp="1"/>
          </p:cNvSpPr>
          <p:nvPr>
            <p:ph sz="quarter" idx="21"/>
          </p:nvPr>
        </p:nvSpPr>
        <p:spPr>
          <a:xfrm>
            <a:off x="8306264" y="2323016"/>
            <a:ext cx="3360274" cy="3608387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5580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3354388" y="1671610"/>
            <a:ext cx="2606675" cy="19536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4" name="Picture Placeholder 5">
            <a:extLst/>
          </p:cNvPr>
          <p:cNvSpPr>
            <a:spLocks noGrp="1"/>
          </p:cNvSpPr>
          <p:nvPr>
            <p:ph type="pic" sz="quarter" idx="18"/>
          </p:nvPr>
        </p:nvSpPr>
        <p:spPr>
          <a:xfrm>
            <a:off x="3354388" y="3809037"/>
            <a:ext cx="2606675" cy="19536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5" name="Picture Placeholder 5">
            <a:extLst/>
          </p:cNvPr>
          <p:cNvSpPr>
            <a:spLocks noGrp="1"/>
          </p:cNvSpPr>
          <p:nvPr>
            <p:ph type="pic" sz="quarter" idx="19"/>
          </p:nvPr>
        </p:nvSpPr>
        <p:spPr>
          <a:xfrm>
            <a:off x="9066213" y="1671610"/>
            <a:ext cx="2606675" cy="19536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6" name="Picture Placeholder 5">
            <a:extLst/>
          </p:cNvPr>
          <p:cNvSpPr>
            <a:spLocks noGrp="1"/>
          </p:cNvSpPr>
          <p:nvPr>
            <p:ph type="pic" sz="quarter" idx="20"/>
          </p:nvPr>
        </p:nvSpPr>
        <p:spPr>
          <a:xfrm>
            <a:off x="9066213" y="3809037"/>
            <a:ext cx="2606675" cy="19536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4" name="Text Placeholder 7">
            <a:extLst/>
          </p:cNvPr>
          <p:cNvSpPr>
            <a:spLocks noGrp="1"/>
          </p:cNvSpPr>
          <p:nvPr>
            <p:ph type="body" sz="quarter" idx="21"/>
          </p:nvPr>
        </p:nvSpPr>
        <p:spPr>
          <a:xfrm>
            <a:off x="492125" y="1671610"/>
            <a:ext cx="2606675" cy="4086225"/>
          </a:xfrm>
        </p:spPr>
        <p:txBody>
          <a:bodyPr/>
          <a:lstStyle>
            <a:lvl1pPr marL="0" indent="0">
              <a:buNone/>
              <a:defRPr>
                <a:solidFill>
                  <a:srgbClr val="383838"/>
                </a:solidFill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7">
            <a:extLst/>
          </p:cNvPr>
          <p:cNvSpPr>
            <a:spLocks noGrp="1"/>
          </p:cNvSpPr>
          <p:nvPr>
            <p:ph type="body" sz="quarter" idx="22"/>
          </p:nvPr>
        </p:nvSpPr>
        <p:spPr>
          <a:xfrm>
            <a:off x="6220216" y="1671610"/>
            <a:ext cx="2606675" cy="408622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979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with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2789" y="1671612"/>
            <a:ext cx="5467744" cy="40864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0" name="Picture Placeholder 5">
            <a:extLst/>
          </p:cNvPr>
          <p:cNvSpPr>
            <a:spLocks noGrp="1"/>
          </p:cNvSpPr>
          <p:nvPr>
            <p:ph type="pic" sz="quarter" idx="17"/>
          </p:nvPr>
        </p:nvSpPr>
        <p:spPr>
          <a:xfrm>
            <a:off x="6211237" y="1671610"/>
            <a:ext cx="5461651" cy="40864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669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3">
            <a:extLst/>
          </p:cNvPr>
          <p:cNvSpPr>
            <a:spLocks noGrp="1"/>
          </p:cNvSpPr>
          <p:nvPr>
            <p:ph type="tbl" sz="quarter" idx="13"/>
          </p:nvPr>
        </p:nvSpPr>
        <p:spPr>
          <a:xfrm>
            <a:off x="492789" y="1536022"/>
            <a:ext cx="11180867" cy="408710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2215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 w/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4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2125" y="1745884"/>
            <a:ext cx="11180867" cy="40871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383838"/>
                </a:solidFill>
              </a:defRPr>
            </a:lvl1pPr>
            <a:lvl2pPr>
              <a:defRPr>
                <a:solidFill>
                  <a:srgbClr val="383838"/>
                </a:solidFill>
              </a:defRPr>
            </a:lvl2pPr>
            <a:lvl3pPr>
              <a:defRPr>
                <a:solidFill>
                  <a:srgbClr val="383838"/>
                </a:solidFill>
              </a:defRPr>
            </a:lvl3pPr>
            <a:lvl4pPr>
              <a:defRPr>
                <a:solidFill>
                  <a:srgbClr val="383838"/>
                </a:solidFill>
              </a:defRPr>
            </a:lvl4pPr>
            <a:lvl5pPr>
              <a:defRPr>
                <a:solidFill>
                  <a:srgbClr val="38383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70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74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C98EBD9-3F6A-4217-B24B-9AB2F3612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DB654AE7-923C-4328-88A1-8BA6B1651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36DFCB3-91A4-48F3-8296-F177808E03B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37477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rgbClr val="7F7F7F"/>
              </a:solidFill>
              <a:cs typeface="ＭＳ Ｐゴシック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2F28970-E224-4D8F-8836-8A2888053AF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011C5F-0D95-47CB-97DB-B0027B3A9DF0}"/>
              </a:ext>
            </a:extLst>
          </p:cNvPr>
          <p:cNvSpPr/>
          <p:nvPr userDrawn="1"/>
        </p:nvSpPr>
        <p:spPr>
          <a:xfrm>
            <a:off x="3413125" y="4835525"/>
            <a:ext cx="4778375" cy="952500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7FB376-CAB9-4D66-ACCD-6F7F2369F10E}"/>
              </a:ext>
            </a:extLst>
          </p:cNvPr>
          <p:cNvSpPr/>
          <p:nvPr userDrawn="1"/>
        </p:nvSpPr>
        <p:spPr>
          <a:xfrm rot="5400000">
            <a:off x="9608344" y="4369594"/>
            <a:ext cx="955675" cy="3798887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4B781C-A1DD-4AAA-919C-D1B1BD71B557}"/>
              </a:ext>
            </a:extLst>
          </p:cNvPr>
          <p:cNvSpPr/>
          <p:nvPr userDrawn="1"/>
        </p:nvSpPr>
        <p:spPr>
          <a:xfrm rot="5400000">
            <a:off x="7239000" y="73026"/>
            <a:ext cx="3798887" cy="5726112"/>
          </a:xfrm>
          <a:prstGeom prst="rect">
            <a:avLst/>
          </a:prstGeom>
          <a:solidFill>
            <a:schemeClr val="accent5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A430C-597B-4DAE-9402-2CBF24A0DA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D2FFA95E-710E-43F6-8CDD-C301B25590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106E193D-7C49-4727-812B-ACF23A820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50" y="1209675"/>
            <a:ext cx="22447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6649606" y="595808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649606" y="626796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649606" y="2071010"/>
            <a:ext cx="5045507" cy="1556425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26906" y="1652709"/>
            <a:ext cx="4268207" cy="289871"/>
          </a:xfr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654335" y="3590524"/>
            <a:ext cx="5040778" cy="739253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333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BDC0B8B5-6A41-42D6-9629-B75FC524B5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91757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3B50A5DC-14D2-4974-A508-D8BD5F109070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id="{FB5FF339-E58B-408E-9498-5B3664BB1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768600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F7FB8B-00FE-4881-AA2D-A40D4CCE9F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91757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0C5EEE16-CBFD-4854-9BFA-85F88CABF066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6A1E3-BEEC-45F0-BE6B-676A18AD6C66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2B132F1F-551C-49D9-BF69-9EBC528D5D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B7AD6A-1045-4395-B04D-47F247A31F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44613" y="1008063"/>
            <a:ext cx="4403725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en-US" sz="3700" dirty="0">
                <a:solidFill>
                  <a:schemeClr val="bg1"/>
                </a:solidFill>
              </a:rPr>
              <a:t>Thank You!</a:t>
            </a:r>
          </a:p>
          <a:p>
            <a:pPr>
              <a:defRPr/>
            </a:pPr>
            <a:r>
              <a:rPr lang="en-US" altLang="en-US" sz="3700" dirty="0" err="1">
                <a:solidFill>
                  <a:schemeClr val="bg1"/>
                </a:solidFill>
              </a:rPr>
              <a:t>Danke</a:t>
            </a:r>
            <a:r>
              <a:rPr lang="en-US" altLang="en-US" sz="3700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en-US" altLang="en-US" sz="3700" dirty="0">
                <a:solidFill>
                  <a:schemeClr val="bg1"/>
                </a:solidFill>
              </a:rPr>
              <a:t>Merci!</a:t>
            </a:r>
          </a:p>
          <a:p>
            <a:pPr>
              <a:defRPr/>
            </a:pPr>
            <a:r>
              <a:rPr lang="en-US" altLang="en-US" sz="3700" dirty="0" err="1">
                <a:solidFill>
                  <a:schemeClr val="bg1"/>
                </a:solidFill>
              </a:rPr>
              <a:t>谢谢</a:t>
            </a:r>
            <a:r>
              <a:rPr lang="en-US" altLang="en-US" sz="3700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en-US" altLang="en-US" sz="3700" dirty="0" err="1">
                <a:solidFill>
                  <a:schemeClr val="bg1"/>
                </a:solidFill>
              </a:rPr>
              <a:t>ありがとう</a:t>
            </a:r>
            <a:r>
              <a:rPr lang="en-US" altLang="en-US" sz="3700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en-US" altLang="en-US" sz="3700" dirty="0">
                <a:solidFill>
                  <a:schemeClr val="bg1"/>
                </a:solidFill>
              </a:rPr>
              <a:t>Gracias!</a:t>
            </a:r>
          </a:p>
          <a:p>
            <a:pPr>
              <a:defRPr/>
            </a:pPr>
            <a:r>
              <a:rPr lang="en-US" altLang="en-US" sz="3700" dirty="0" err="1">
                <a:solidFill>
                  <a:schemeClr val="bg1"/>
                </a:solidFill>
              </a:rPr>
              <a:t>Kiitos</a:t>
            </a:r>
            <a:r>
              <a:rPr lang="en-US" altLang="en-US" sz="3700" dirty="0">
                <a:solidFill>
                  <a:schemeClr val="bg1"/>
                </a:solidFill>
              </a:rPr>
              <a:t>!</a:t>
            </a:r>
          </a:p>
          <a:p>
            <a:pPr>
              <a:defRPr/>
            </a:pPr>
            <a:r>
              <a:rPr lang="ko-KR" altLang="en-US" b="1" dirty="0">
                <a:solidFill>
                  <a:schemeClr val="bg1"/>
                </a:solidFill>
              </a:rPr>
              <a:t>감사합니다</a:t>
            </a:r>
            <a:endParaRPr lang="ko-KR" alt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hi-in" dirty="0">
                <a:solidFill>
                  <a:schemeClr val="bg1"/>
                </a:solidFill>
              </a:rPr>
              <a:t>धन्यवाद</a:t>
            </a:r>
          </a:p>
        </p:txBody>
      </p:sp>
    </p:spTree>
    <p:extLst>
      <p:ext uri="{BB962C8B-B14F-4D97-AF65-F5344CB8AC3E}">
        <p14:creationId xmlns:p14="http://schemas.microsoft.com/office/powerpoint/2010/main" val="775421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6">
            <a:extLst>
              <a:ext uri="{FF2B5EF4-FFF2-40B4-BE49-F238E27FC236}">
                <a16:creationId xmlns:a16="http://schemas.microsoft.com/office/drawing/2014/main" id="{FF8195B8-2EEE-434B-AD8F-ACB2BD26F7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91757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5B68824F-848F-45F2-8B94-9A1CAC75A688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AEC483-3C86-44F4-8B61-DC32AEF9F9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917575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ACD58E4E-C56F-4971-A2DA-E80838AD7651}" type="slidenum">
              <a:rPr lang="en-US" altLang="en-US" sz="1000" smtClean="0">
                <a:solidFill>
                  <a:schemeClr val="bg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AD1EF2-50A3-4DF2-B9A8-76ED2474CF4D}"/>
              </a:ext>
            </a:extLst>
          </p:cNvPr>
          <p:cNvSpPr/>
          <p:nvPr userDrawn="1"/>
        </p:nvSpPr>
        <p:spPr>
          <a:xfrm>
            <a:off x="10683875" y="5937250"/>
            <a:ext cx="1095375" cy="682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D3299573-A428-4F53-9BAE-3CADE8E25E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6" name="Picture 11">
            <a:extLst>
              <a:ext uri="{FF2B5EF4-FFF2-40B4-BE49-F238E27FC236}">
                <a16:creationId xmlns:a16="http://schemas.microsoft.com/office/drawing/2014/main" id="{A678B32B-CE7F-426D-B7A8-B44340CE3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325" y="2768600"/>
            <a:ext cx="191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4348EA-6ACC-402C-9EC5-85B8B42B4A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8663" y="5203825"/>
            <a:ext cx="5432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altLang="x-none" sz="1200" dirty="0">
                <a:solidFill>
                  <a:schemeClr val="bg1"/>
                </a:solidFill>
              </a:rPr>
              <a:t>The Arm trademarks featured in this presentation are registered trademarks or trademarks of Arm Limited (or its subsidiaries) in the US and/or elsewhere.  All rights reserved.  All other marks featured may be trademarks of their respective owners.</a:t>
            </a:r>
          </a:p>
          <a:p>
            <a:pPr>
              <a:defRPr/>
            </a:pPr>
            <a:br>
              <a:rPr lang="en-US" altLang="x-none" sz="1200" dirty="0">
                <a:solidFill>
                  <a:schemeClr val="bg1"/>
                </a:solidFill>
              </a:rPr>
            </a:br>
            <a:r>
              <a:rPr lang="en-US" altLang="x-none" sz="1200" dirty="0" err="1">
                <a:solidFill>
                  <a:schemeClr val="bg1"/>
                </a:solidFill>
              </a:rPr>
              <a:t>www.arm.com</a:t>
            </a:r>
            <a:r>
              <a:rPr lang="en-US" altLang="x-none" sz="1200" dirty="0">
                <a:solidFill>
                  <a:schemeClr val="bg1"/>
                </a:solidFill>
              </a:rPr>
              <a:t>/company/policies/trademarks</a:t>
            </a:r>
          </a:p>
        </p:txBody>
      </p:sp>
    </p:spTree>
    <p:extLst>
      <p:ext uri="{BB962C8B-B14F-4D97-AF65-F5344CB8AC3E}">
        <p14:creationId xmlns:p14="http://schemas.microsoft.com/office/powerpoint/2010/main" val="1688080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37B072-F8F4-46E9-88A3-C06362DC4D15}"/>
              </a:ext>
            </a:extLst>
          </p:cNvPr>
          <p:cNvSpPr/>
          <p:nvPr userDrawn="1"/>
        </p:nvSpPr>
        <p:spPr>
          <a:xfrm>
            <a:off x="0" y="0"/>
            <a:ext cx="12192000" cy="596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EF2FD0-B536-4FEB-8A37-B6F00F34CBFC}"/>
              </a:ext>
            </a:extLst>
          </p:cNvPr>
          <p:cNvSpPr/>
          <p:nvPr userDrawn="1"/>
        </p:nvSpPr>
        <p:spPr>
          <a:xfrm>
            <a:off x="-15875" y="0"/>
            <a:ext cx="12192000" cy="5967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0ECEBA-9358-43BF-A978-C7A5D3B4FD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461" y="5720754"/>
            <a:ext cx="5800089" cy="1137247"/>
          </a:xfrm>
          <a:custGeom>
            <a:avLst/>
            <a:gdLst>
              <a:gd name="connsiteX0" fmla="*/ 1969769 w 5800089"/>
              <a:gd name="connsiteY0" fmla="*/ 0 h 1137247"/>
              <a:gd name="connsiteX1" fmla="*/ 5800089 w 5800089"/>
              <a:gd name="connsiteY1" fmla="*/ 0 h 1137247"/>
              <a:gd name="connsiteX2" fmla="*/ 3830319 w 5800089"/>
              <a:gd name="connsiteY2" fmla="*/ 1137247 h 1137247"/>
              <a:gd name="connsiteX3" fmla="*/ 0 w 5800089"/>
              <a:gd name="connsiteY3" fmla="*/ 1137247 h 113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00089" h="1137247">
                <a:moveTo>
                  <a:pt x="1969769" y="0"/>
                </a:moveTo>
                <a:lnTo>
                  <a:pt x="5800089" y="0"/>
                </a:lnTo>
                <a:lnTo>
                  <a:pt x="3830319" y="1137247"/>
                </a:lnTo>
                <a:lnTo>
                  <a:pt x="0" y="1137247"/>
                </a:lnTo>
                <a:close/>
              </a:path>
            </a:pathLst>
          </a:custGeom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3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492125" y="1040826"/>
            <a:ext cx="11180763" cy="344488"/>
          </a:xfrm>
        </p:spPr>
        <p:txBody>
          <a:bodyPr/>
          <a:lstStyle>
            <a:lvl1pPr marL="0" indent="0">
              <a:buNone/>
              <a:defRPr lang="en-US"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0435" y="1666160"/>
            <a:ext cx="11180867" cy="361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93E5FF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54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30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id="{49F8FA69-625B-4725-840A-8BE972ADA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0" y="0"/>
            <a:ext cx="12225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A3DA7998-E5CE-4322-AF9C-BC73BCBDD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2592923-077F-4992-B666-9FD0F607D3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37477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rgbClr val="7F7F7F"/>
              </a:solidFill>
              <a:cs typeface="ＭＳ Ｐゴシック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3589927-1765-4E50-ADE7-D5CED174846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bg1"/>
              </a:solidFill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052D3-05FA-4DDE-B8EA-BC3CEF00316C}"/>
              </a:ext>
            </a:extLst>
          </p:cNvPr>
          <p:cNvSpPr/>
          <p:nvPr userDrawn="1"/>
        </p:nvSpPr>
        <p:spPr>
          <a:xfrm>
            <a:off x="3413125" y="4835525"/>
            <a:ext cx="4778375" cy="952500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18DC1-7595-4868-AD1B-7917B5770FA9}"/>
              </a:ext>
            </a:extLst>
          </p:cNvPr>
          <p:cNvSpPr/>
          <p:nvPr userDrawn="1"/>
        </p:nvSpPr>
        <p:spPr>
          <a:xfrm rot="5400000">
            <a:off x="9608344" y="4369594"/>
            <a:ext cx="955675" cy="3798887"/>
          </a:xfrm>
          <a:prstGeom prst="rect">
            <a:avLst/>
          </a:prstGeom>
          <a:solidFill>
            <a:schemeClr val="accent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BAB983-3E83-4EC5-83AE-D61D65E7F0E0}"/>
              </a:ext>
            </a:extLst>
          </p:cNvPr>
          <p:cNvSpPr/>
          <p:nvPr userDrawn="1"/>
        </p:nvSpPr>
        <p:spPr>
          <a:xfrm rot="5400000">
            <a:off x="7239000" y="73026"/>
            <a:ext cx="3798887" cy="5726112"/>
          </a:xfrm>
          <a:prstGeom prst="rect">
            <a:avLst/>
          </a:prstGeom>
          <a:solidFill>
            <a:schemeClr val="accent5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6BE876-93A0-4C5B-ADBA-CE7F7DA0AC3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874625" y="2667000"/>
            <a:ext cx="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endParaRPr lang="en-US" sz="2100">
              <a:solidFill>
                <a:schemeClr val="tx2"/>
              </a:solidFill>
            </a:endParaRPr>
          </a:p>
        </p:txBody>
      </p:sp>
      <p:sp>
        <p:nvSpPr>
          <p:cNvPr id="15" name="TextBox 20">
            <a:extLst>
              <a:ext uri="{FF2B5EF4-FFF2-40B4-BE49-F238E27FC236}">
                <a16:creationId xmlns:a16="http://schemas.microsoft.com/office/drawing/2014/main" id="{C6A7E529-6309-4668-8ED1-42A66083A9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16" name="Picture 16">
            <a:extLst>
              <a:ext uri="{FF2B5EF4-FFF2-40B4-BE49-F238E27FC236}">
                <a16:creationId xmlns:a16="http://schemas.microsoft.com/office/drawing/2014/main" id="{A63DE339-A570-4EB3-B111-4F38B06DF0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06500"/>
            <a:ext cx="2239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6649606" y="595808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649606" y="6267966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649606" y="2071010"/>
            <a:ext cx="5045507" cy="1556425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26906" y="1652709"/>
            <a:ext cx="4268207" cy="289871"/>
          </a:xfr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654335" y="3590524"/>
            <a:ext cx="5040778" cy="739253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14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EEAB851C-2F31-4209-9BEA-6820A3F3409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16500" y="1952625"/>
            <a:ext cx="6307138" cy="741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algn="r" eaLnBrk="1" hangingPunct="1">
              <a:lnSpc>
                <a:spcPct val="104000"/>
              </a:lnSpc>
              <a:buFont typeface="Arial" charset="0"/>
              <a:buNone/>
              <a:defRPr/>
            </a:pPr>
            <a:endParaRPr lang="en-GB" sz="1600">
              <a:solidFill>
                <a:schemeClr val="tx2"/>
              </a:solidFill>
              <a:cs typeface="ＭＳ Ｐゴシック" charset="0"/>
            </a:endParaRPr>
          </a:p>
        </p:txBody>
      </p:sp>
      <p:sp>
        <p:nvSpPr>
          <p:cNvPr id="8" name="TextBox 20">
            <a:extLst>
              <a:ext uri="{FF2B5EF4-FFF2-40B4-BE49-F238E27FC236}">
                <a16:creationId xmlns:a16="http://schemas.microsoft.com/office/drawing/2014/main" id="{0742753A-7799-45CE-A098-8ACD6AEDCE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94AE9207-6D7E-4E42-B6FE-A398451EC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06500"/>
            <a:ext cx="22399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94006" y="2057639"/>
            <a:ext cx="5045507" cy="1556425"/>
          </a:xfrm>
        </p:spPr>
        <p:txBody>
          <a:bodyPr anchor="ctr" anchorCtr="0"/>
          <a:lstStyle>
            <a:lvl1pPr algn="r">
              <a:lnSpc>
                <a:spcPct val="85000"/>
              </a:lnSpc>
              <a:defRPr sz="5500" b="0" spc="-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6298735" y="3671282"/>
            <a:ext cx="5040778" cy="739253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bg1"/>
                </a:solidFill>
              </a:defRPr>
            </a:lvl1pPr>
            <a:lvl2pPr marL="457200" marR="0" indent="0" algn="r" defTabSz="914400" rtl="0" eaLnBrk="1" fontAlgn="auto" latinLnBrk="0" hangingPunct="1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28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6294006" y="5562481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8">
            <a:extLst/>
          </p:cNvPr>
          <p:cNvSpPr>
            <a:spLocks noGrp="1"/>
          </p:cNvSpPr>
          <p:nvPr>
            <p:ph type="body" sz="quarter" idx="13"/>
          </p:nvPr>
        </p:nvSpPr>
        <p:spPr>
          <a:xfrm>
            <a:off x="6294006" y="5872361"/>
            <a:ext cx="5041572" cy="239159"/>
          </a:xfrm>
        </p:spPr>
        <p:txBody>
          <a:bodyPr/>
          <a:lstStyle>
            <a:lvl1pPr algn="r">
              <a:spcAft>
                <a:spcPts val="600"/>
              </a:spcAft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071306" y="1639338"/>
            <a:ext cx="4268207" cy="289871"/>
          </a:xfrm>
        </p:spPr>
        <p:txBody>
          <a:bodyPr/>
          <a:lstStyle>
            <a:lvl1pPr algn="r"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515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94C6B8DE-BDAF-4E31-8038-F90C23218E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CC2406-713B-496F-B82D-CC2E78D17A96}"/>
              </a:ext>
            </a:extLst>
          </p:cNvPr>
          <p:cNvSpPr/>
          <p:nvPr userDrawn="1"/>
        </p:nvSpPr>
        <p:spPr>
          <a:xfrm>
            <a:off x="9145588" y="0"/>
            <a:ext cx="94456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E51214-95CB-42FC-8817-62533FF96C0C}"/>
              </a:ext>
            </a:extLst>
          </p:cNvPr>
          <p:cNvSpPr/>
          <p:nvPr userDrawn="1"/>
        </p:nvSpPr>
        <p:spPr>
          <a:xfrm rot="5400000">
            <a:off x="5618956" y="-781843"/>
            <a:ext cx="954087" cy="12192000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10">
            <a:extLst>
              <a:ext uri="{FF2B5EF4-FFF2-40B4-BE49-F238E27FC236}">
                <a16:creationId xmlns:a16="http://schemas.microsoft.com/office/drawing/2014/main" id="{534239F6-1565-42FE-96A9-B91F2E83CD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0">
            <a:extLst>
              <a:ext uri="{FF2B5EF4-FFF2-40B4-BE49-F238E27FC236}">
                <a16:creationId xmlns:a16="http://schemas.microsoft.com/office/drawing/2014/main" id="{57ED4CA0-BA5D-42A9-A5D3-F1B3AD7AFB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4817" y="2191911"/>
            <a:ext cx="6831012" cy="794604"/>
          </a:xfr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39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tx2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DEC891B3-9178-42DC-BC03-2EB4037B9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D2A2DA4-BC7D-4339-A7B3-499C70965E4E}"/>
              </a:ext>
            </a:extLst>
          </p:cNvPr>
          <p:cNvSpPr/>
          <p:nvPr userDrawn="1"/>
        </p:nvSpPr>
        <p:spPr>
          <a:xfrm>
            <a:off x="2473325" y="5788025"/>
            <a:ext cx="5715000" cy="957263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099B3-4AD2-4ABB-B5EC-FDF88A012C87}"/>
              </a:ext>
            </a:extLst>
          </p:cNvPr>
          <p:cNvSpPr/>
          <p:nvPr userDrawn="1"/>
        </p:nvSpPr>
        <p:spPr>
          <a:xfrm rot="5400000">
            <a:off x="8668545" y="3399631"/>
            <a:ext cx="950912" cy="3825875"/>
          </a:xfrm>
          <a:prstGeom prst="rect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6F0C1-A560-464A-BA10-8BD66B5ACA4B}"/>
              </a:ext>
            </a:extLst>
          </p:cNvPr>
          <p:cNvSpPr/>
          <p:nvPr userDrawn="1"/>
        </p:nvSpPr>
        <p:spPr>
          <a:xfrm rot="5400000">
            <a:off x="8661400" y="-395287"/>
            <a:ext cx="2852737" cy="3798888"/>
          </a:xfrm>
          <a:prstGeom prst="rect">
            <a:avLst/>
          </a:prstGeom>
          <a:solidFill>
            <a:schemeClr val="accent5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D276FE1A-299B-40D3-8954-009C130C9E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D6D6845D-EDE7-4404-85B2-48013E70C8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4817" y="2191911"/>
            <a:ext cx="6831012" cy="794604"/>
          </a:xfr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3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chemeClr val="tx2">
            <a:alpha val="7999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2DFD4B2B-745B-4806-8204-7C7A579FFD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3ED79B-4CBF-4543-9BBE-F9D3F5161043}"/>
              </a:ext>
            </a:extLst>
          </p:cNvPr>
          <p:cNvSpPr/>
          <p:nvPr userDrawn="1"/>
        </p:nvSpPr>
        <p:spPr>
          <a:xfrm rot="5400000">
            <a:off x="8189913" y="1981200"/>
            <a:ext cx="2865438" cy="2859087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CB9D3-213F-4DEB-8893-2215791B9571}"/>
              </a:ext>
            </a:extLst>
          </p:cNvPr>
          <p:cNvSpPr/>
          <p:nvPr userDrawn="1"/>
        </p:nvSpPr>
        <p:spPr>
          <a:xfrm rot="5400000">
            <a:off x="7245351" y="73025"/>
            <a:ext cx="938212" cy="2865437"/>
          </a:xfrm>
          <a:prstGeom prst="rect">
            <a:avLst/>
          </a:prstGeom>
          <a:solidFill>
            <a:schemeClr val="accent5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DFA8393E-D83D-47E2-9BBD-68FDE713DB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© 2017 Arm Limited 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AAAC050D-AE86-4299-BD0E-709E836FBC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A3DA31-885D-4A91-BC8B-076960A01B14}"/>
              </a:ext>
            </a:extLst>
          </p:cNvPr>
          <p:cNvSpPr/>
          <p:nvPr userDrawn="1"/>
        </p:nvSpPr>
        <p:spPr>
          <a:xfrm>
            <a:off x="2473325" y="4838700"/>
            <a:ext cx="5715000" cy="955675"/>
          </a:xfrm>
          <a:prstGeom prst="rect">
            <a:avLst/>
          </a:prstGeom>
          <a:solidFill>
            <a:schemeClr val="accent3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84817" y="2191911"/>
            <a:ext cx="6831012" cy="794604"/>
          </a:xfr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44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>
            <a:extLst>
              <a:ext uri="{FF2B5EF4-FFF2-40B4-BE49-F238E27FC236}">
                <a16:creationId xmlns:a16="http://schemas.microsoft.com/office/drawing/2014/main" id="{79774CCE-FF05-4DC1-A697-B5D26F7D4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8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686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0">
            <a:extLst>
              <a:ext uri="{FF2B5EF4-FFF2-40B4-BE49-F238E27FC236}">
                <a16:creationId xmlns:a16="http://schemas.microsoft.com/office/drawing/2014/main" id="{91D3CAB2-838E-46D1-BA79-25603ECEED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chemeClr val="bg1"/>
                </a:solidFill>
              </a:rPr>
              <a:t>Confidential © 2017 Arm Limited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47391BD5-36F2-40E2-9CEC-31526D4412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8D4300-6E0E-4CA1-A71F-EBBABC31F004}"/>
              </a:ext>
            </a:extLst>
          </p:cNvPr>
          <p:cNvSpPr/>
          <p:nvPr userDrawn="1"/>
        </p:nvSpPr>
        <p:spPr>
          <a:xfrm rot="5400000">
            <a:off x="7245351" y="73025"/>
            <a:ext cx="938212" cy="2865437"/>
          </a:xfrm>
          <a:prstGeom prst="rect">
            <a:avLst/>
          </a:prstGeom>
          <a:solidFill>
            <a:srgbClr val="FF6900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99260-23C1-45E0-AF6E-DA02CF53B323}"/>
              </a:ext>
            </a:extLst>
          </p:cNvPr>
          <p:cNvSpPr/>
          <p:nvPr userDrawn="1"/>
        </p:nvSpPr>
        <p:spPr>
          <a:xfrm>
            <a:off x="2473325" y="4838700"/>
            <a:ext cx="5715000" cy="955675"/>
          </a:xfrm>
          <a:prstGeom prst="rect">
            <a:avLst/>
          </a:prstGeom>
          <a:solidFill>
            <a:srgbClr val="FFC600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D53D87-E4E1-414A-8BE4-6C98F6E4BECA}"/>
              </a:ext>
            </a:extLst>
          </p:cNvPr>
          <p:cNvSpPr/>
          <p:nvPr userDrawn="1"/>
        </p:nvSpPr>
        <p:spPr>
          <a:xfrm rot="5400000">
            <a:off x="8189913" y="1981200"/>
            <a:ext cx="2865438" cy="2859087"/>
          </a:xfrm>
          <a:prstGeom prst="rect">
            <a:avLst/>
          </a:prstGeom>
          <a:solidFill>
            <a:schemeClr val="accent4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97312" y="2093521"/>
            <a:ext cx="6831012" cy="794604"/>
          </a:xfrm>
        </p:spPr>
        <p:txBody>
          <a:bodyPr/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85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492125" y="1479468"/>
            <a:ext cx="11180762" cy="4086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288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CF2040-933A-4ED0-8856-2D22E59B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5" y="295275"/>
            <a:ext cx="11180763" cy="66675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C7D79-0DF3-4617-B230-249E488F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125" y="1479550"/>
            <a:ext cx="11180763" cy="40862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28" name="TextBox 20">
            <a:extLst>
              <a:ext uri="{FF2B5EF4-FFF2-40B4-BE49-F238E27FC236}">
                <a16:creationId xmlns:a16="http://schemas.microsoft.com/office/drawing/2014/main" id="{BC37F4FC-0615-4188-A678-938F418ADEE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04863" y="6430963"/>
            <a:ext cx="8350250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altLang="en-US" sz="1000" dirty="0">
                <a:solidFill>
                  <a:srgbClr val="7F7F7F"/>
                </a:solidFill>
              </a:rPr>
              <a:t>Confidential © 2017 Arm Limited</a:t>
            </a:r>
          </a:p>
        </p:txBody>
      </p:sp>
      <p:sp>
        <p:nvSpPr>
          <p:cNvPr id="1029" name="TextBox 26">
            <a:extLst>
              <a:ext uri="{FF2B5EF4-FFF2-40B4-BE49-F238E27FC236}">
                <a16:creationId xmlns:a16="http://schemas.microsoft.com/office/drawing/2014/main" id="{B60AB299-37F2-433E-B851-A582A70B93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92125" y="6430963"/>
            <a:ext cx="312738" cy="13811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None/>
              <a:defRPr/>
            </a:pPr>
            <a:fld id="{3AA06C46-861B-4F3E-BD20-37330C3D6432}" type="slidenum">
              <a:rPr lang="en-US" altLang="en-US" sz="1000" smtClean="0">
                <a:solidFill>
                  <a:srgbClr val="7F7F7F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  <a:buFont typeface="Arial" charset="0"/>
                <a:buNone/>
                <a:defRPr/>
              </a:pPr>
              <a:t>‹#›</a:t>
            </a:fld>
            <a:endParaRPr lang="en-US" altLang="en-US" sz="1000">
              <a:solidFill>
                <a:srgbClr val="7F7F7F"/>
              </a:solidFill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454FD35-CDE1-42F7-9182-F995211027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75" y="6386513"/>
            <a:ext cx="779463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33" r:id="rId9"/>
    <p:sldLayoutId id="2147485348" r:id="rId10"/>
    <p:sldLayoutId id="2147485349" r:id="rId11"/>
    <p:sldLayoutId id="2147485350" r:id="rId12"/>
    <p:sldLayoutId id="2147485351" r:id="rId13"/>
    <p:sldLayoutId id="2147485352" r:id="rId14"/>
    <p:sldLayoutId id="2147485334" r:id="rId15"/>
    <p:sldLayoutId id="2147485335" r:id="rId16"/>
    <p:sldLayoutId id="2147485336" r:id="rId17"/>
    <p:sldLayoutId id="2147485337" r:id="rId18"/>
    <p:sldLayoutId id="2147485338" r:id="rId19"/>
    <p:sldLayoutId id="2147485353" r:id="rId20"/>
    <p:sldLayoutId id="2147485354" r:id="rId21"/>
    <p:sldLayoutId id="2147485355" r:id="rId22"/>
    <p:sldLayoutId id="2147485339" r:id="rId23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 kern="1200" spc="-50">
          <a:solidFill>
            <a:schemeClr val="accent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Calibri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ct val="0"/>
        </a:spcBef>
        <a:spcAft>
          <a:spcPts val="1600"/>
        </a:spcAft>
        <a:buFont typeface="Calibri" panose="020F0502020204030204" pitchFamily="34" charset="0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398463" indent="-166688" algn="l" rtl="0" eaLnBrk="1" fontAlgn="base" hangingPunct="1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2pPr>
      <a:lvl3pPr marL="855663" indent="-166688" algn="l" rtl="0" eaLnBrk="1" fontAlgn="base" hangingPunct="1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3pPr>
      <a:lvl4pPr marL="1201738" indent="-173038" algn="l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4pPr>
      <a:lvl5pPr marL="1427163" indent="-168275" algn="l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kern="1200">
          <a:solidFill>
            <a:srgbClr val="383838"/>
          </a:solidFill>
          <a:latin typeface="+mn-lt"/>
          <a:ea typeface="ＭＳ Ｐゴシック" charset="0"/>
          <a:cs typeface="+mn-cs"/>
        </a:defRPr>
      </a:lvl5pPr>
      <a:lvl6pPr marL="16550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6pPr>
      <a:lvl7pPr marL="18836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7pPr>
      <a:lvl8pPr marL="21122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8pPr>
      <a:lvl9pPr marL="2340864" indent="-164592" algn="l" defTabSz="914400" rtl="0" eaLnBrk="1" latinLnBrk="0" hangingPunct="1">
        <a:lnSpc>
          <a:spcPct val="90000"/>
        </a:lnSpc>
        <a:spcBef>
          <a:spcPts val="0"/>
        </a:spcBef>
        <a:spcAft>
          <a:spcPts val="800"/>
        </a:spcAft>
        <a:buClr>
          <a:schemeClr val="accent1"/>
        </a:buClr>
        <a:buSzPct val="80000"/>
        <a:buFont typeface="Calibri" panose="020F0502020204030204" pitchFamily="34" charset="0"/>
        <a:buChar char="–"/>
        <a:defRPr lang="en-US" sz="1800" kern="1200" dirty="0" smtClean="0">
          <a:solidFill>
            <a:srgbClr val="383838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dsa-fx7s43inji63qg3oxxuziwjxa4.us-west-2.es.amazonaw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-dsa-fx7s43inji63qg3oxxuziwjxa4.us-west-2.es.amazonaws.com/_plugin/kiban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9">
            <a:extLst>
              <a:ext uri="{FF2B5EF4-FFF2-40B4-BE49-F238E27FC236}">
                <a16:creationId xmlns:a16="http://schemas.microsoft.com/office/drawing/2014/main" id="{8B03841F-0A5D-4DBA-B3C9-72D856D24581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6650038" y="5957888"/>
            <a:ext cx="5041900" cy="2397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 Science Africa 2018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628D43-C217-4A7E-98DB-385D6A8E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038" y="2071688"/>
            <a:ext cx="5045075" cy="1555750"/>
          </a:xfrm>
        </p:spPr>
        <p:txBody>
          <a:bodyPr/>
          <a:lstStyle/>
          <a:p>
            <a:pPr>
              <a:defRPr/>
            </a:pPr>
            <a:r>
              <a:rPr lang="en-US" dirty="0"/>
              <a:t>Data Engineering  </a:t>
            </a:r>
          </a:p>
        </p:txBody>
      </p:sp>
      <p:sp>
        <p:nvSpPr>
          <p:cNvPr id="22533" name="Text Placeholder 11">
            <a:extLst>
              <a:ext uri="{FF2B5EF4-FFF2-40B4-BE49-F238E27FC236}">
                <a16:creationId xmlns:a16="http://schemas.microsoft.com/office/drawing/2014/main" id="{BDD889F0-9CEA-432E-85BB-74803809F373}"/>
              </a:ext>
            </a:extLst>
          </p:cNvPr>
          <p:cNvSpPr>
            <a:spLocks noGrp="1" noChangeArrowheads="1"/>
          </p:cNvSpPr>
          <p:nvPr>
            <p:ph type="body" sz="quarter" idx="14"/>
          </p:nvPr>
        </p:nvSpPr>
        <p:spPr bwMode="auto">
          <a:xfrm>
            <a:off x="7426325" y="1652588"/>
            <a:ext cx="4268788" cy="2905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2534" name="Subtitle 8">
            <a:extLst>
              <a:ext uri="{FF2B5EF4-FFF2-40B4-BE49-F238E27FC236}">
                <a16:creationId xmlns:a16="http://schemas.microsoft.com/office/drawing/2014/main" id="{0F3EC488-F501-472B-ABC8-8334ADBCCC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654800" y="3795467"/>
            <a:ext cx="5040313" cy="7381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Gen-Tao Chiang</a:t>
            </a:r>
          </a:p>
          <a:p>
            <a:pPr fontAlgn="base">
              <a:spcBef>
                <a:spcPct val="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Data and Analytic Engineer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6EC34-4B4C-9943-B670-36ED1059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C5511-2422-454E-8BF4-80398F8527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</a:t>
            </a:r>
            <a:r>
              <a:rPr lang="en-US" dirty="0" err="1"/>
              <a:t>Elasticsearch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FEB3-56BB-FA4E-80C2-8423144D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Elasticsearch</a:t>
            </a:r>
            <a:r>
              <a:rPr lang="en-US" dirty="0"/>
              <a:t> is a search engine and provides a distributed storage and an HTTP web interface and schema-free JSON documents.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can be scale up by simply adding more nodes.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can run </a:t>
            </a:r>
            <a:r>
              <a:rPr lang="en-US" dirty="0" err="1"/>
              <a:t>Elasticsearch</a:t>
            </a:r>
            <a:r>
              <a:rPr lang="en-US" dirty="0"/>
              <a:t> locally or using AWS </a:t>
            </a:r>
            <a:r>
              <a:rPr lang="en-US" dirty="0" err="1"/>
              <a:t>Elasticsearch</a:t>
            </a:r>
            <a:r>
              <a:rPr lang="en-US" dirty="0"/>
              <a:t> service.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u="sng" dirty="0">
                <a:hlinkClick r:id="rId3"/>
              </a:rPr>
              <a:t>https://search-dsa-fx7s43inji63qg3oxxuziwjxa4.us-west-2.es.amazonaws.com</a:t>
            </a:r>
            <a:endParaRPr lang="en-GB" u="sng" dirty="0"/>
          </a:p>
          <a:p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91160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13D85-E2AF-4B4A-8901-1A419D603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14FD1-D516-0B4F-A056-751AC5E5C9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</a:t>
            </a:r>
            <a:r>
              <a:rPr lang="en-US" dirty="0" err="1"/>
              <a:t>Elasticsearch</a:t>
            </a:r>
            <a:r>
              <a:rPr lang="en-US" dirty="0"/>
              <a:t> : Create Index and Mapping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03C5D-47D4-864A-B94D-7EAFDA902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464115"/>
            <a:ext cx="11180867" cy="485647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9983C-B63F-A14E-BECB-F90A28CC5BFC}"/>
              </a:ext>
            </a:extLst>
          </p:cNvPr>
          <p:cNvSpPr/>
          <p:nvPr/>
        </p:nvSpPr>
        <p:spPr>
          <a:xfrm>
            <a:off x="1347535" y="1618708"/>
            <a:ext cx="95129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curl -X PUT "localhost:9200/greenhouse" -H 'Content-Type: application/</a:t>
            </a:r>
            <a:r>
              <a:rPr lang="en-US" dirty="0" err="1"/>
              <a:t>json</a:t>
            </a:r>
            <a:r>
              <a:rPr lang="en-US" dirty="0"/>
              <a:t>' -d'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"settings" : {</a:t>
            </a:r>
          </a:p>
          <a:p>
            <a:r>
              <a:rPr lang="en-US" dirty="0"/>
              <a:t>        "</a:t>
            </a:r>
            <a:r>
              <a:rPr lang="en-US" dirty="0" err="1"/>
              <a:t>number_of_shards</a:t>
            </a:r>
            <a:r>
              <a:rPr lang="en-US" dirty="0"/>
              <a:t>" : 1</a:t>
            </a:r>
          </a:p>
          <a:p>
            <a:r>
              <a:rPr lang="en-US" dirty="0"/>
              <a:t>    },</a:t>
            </a:r>
          </a:p>
          <a:p>
            <a:r>
              <a:rPr lang="en-US" dirty="0"/>
              <a:t>    "mappings": {</a:t>
            </a:r>
          </a:p>
          <a:p>
            <a:r>
              <a:rPr lang="en-US" dirty="0"/>
              <a:t>      "type1": {</a:t>
            </a:r>
          </a:p>
          <a:p>
            <a:r>
              <a:rPr lang="en-US" dirty="0"/>
              <a:t>        "properties": {</a:t>
            </a:r>
          </a:p>
          <a:p>
            <a:r>
              <a:rPr lang="en-US" dirty="0"/>
              <a:t>          "analog_in_4" : { "type": "float"  },</a:t>
            </a:r>
          </a:p>
          <a:p>
            <a:r>
              <a:rPr lang="en-US" dirty="0"/>
              <a:t>          "relative_humidity_3":    { "type": "float"  },</a:t>
            </a:r>
          </a:p>
          <a:p>
            <a:r>
              <a:rPr lang="en-US" dirty="0"/>
              <a:t>          "temperature_2":     { "type": "float"  },</a:t>
            </a:r>
          </a:p>
          <a:p>
            <a:r>
              <a:rPr lang="en-US" dirty="0"/>
              <a:t>          "</a:t>
            </a:r>
            <a:r>
              <a:rPr lang="en-US" dirty="0" err="1"/>
              <a:t>app_id</a:t>
            </a:r>
            <a:r>
              <a:rPr lang="en-US" dirty="0"/>
              <a:t>":      { "type": "text" },</a:t>
            </a:r>
          </a:p>
          <a:p>
            <a:r>
              <a:rPr lang="en-US" dirty="0"/>
              <a:t>          "</a:t>
            </a:r>
            <a:r>
              <a:rPr lang="en-US" dirty="0" err="1"/>
              <a:t>dev_id</a:t>
            </a:r>
            <a:r>
              <a:rPr lang="en-US" dirty="0"/>
              <a:t>":    { "type": "text"  },</a:t>
            </a:r>
          </a:p>
          <a:p>
            <a:r>
              <a:rPr lang="en-US" dirty="0"/>
              <a:t>          "time":  { "type":   "date", "format": "</a:t>
            </a:r>
            <a:r>
              <a:rPr lang="en-US" dirty="0" err="1"/>
              <a:t>strict_date_optional_time</a:t>
            </a:r>
            <a:r>
              <a:rPr lang="en-US" dirty="0"/>
              <a:t>" },</a:t>
            </a:r>
          </a:p>
          <a:p>
            <a:r>
              <a:rPr lang="en-US" dirty="0"/>
              <a:t>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2114097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B8536-9E43-0D45-8E6D-998AA8D4E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1B2D2-A5D8-A645-B712-1FB4358F8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</a:t>
            </a:r>
            <a:r>
              <a:rPr lang="en-US" dirty="0" err="1"/>
              <a:t>Elasticsearch</a:t>
            </a:r>
            <a:r>
              <a:rPr lang="en-US" dirty="0"/>
              <a:t> : List Index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8CC82-8E0D-9C4F-A6A7-92CD8172C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curl -X GET "https://search-dsa-fx7s43inji63qg3oxxuziwjxa4.us-west-2.es.amazonaws.com:443/_cat/</a:t>
            </a:r>
            <a:r>
              <a:rPr lang="en-US" dirty="0" err="1"/>
              <a:t>indices?v</a:t>
            </a:r>
            <a:r>
              <a:rPr lang="en-US" dirty="0"/>
              <a:t>"</a:t>
            </a:r>
          </a:p>
          <a:p>
            <a:r>
              <a:rPr lang="en-US" dirty="0"/>
              <a:t>health status index       </a:t>
            </a:r>
            <a:r>
              <a:rPr lang="en-US" dirty="0" err="1"/>
              <a:t>uuid</a:t>
            </a:r>
            <a:r>
              <a:rPr lang="en-US" dirty="0"/>
              <a:t>                   </a:t>
            </a:r>
            <a:r>
              <a:rPr lang="en-US" dirty="0" err="1"/>
              <a:t>pri</a:t>
            </a:r>
            <a:r>
              <a:rPr lang="en-US" dirty="0"/>
              <a:t> rep </a:t>
            </a:r>
            <a:r>
              <a:rPr lang="en-US" dirty="0" err="1"/>
              <a:t>docs.count</a:t>
            </a:r>
            <a:r>
              <a:rPr lang="en-US" dirty="0"/>
              <a:t> </a:t>
            </a:r>
            <a:r>
              <a:rPr lang="en-US" dirty="0" err="1"/>
              <a:t>docs.deleted</a:t>
            </a:r>
            <a:r>
              <a:rPr lang="en-US" dirty="0"/>
              <a:t> </a:t>
            </a:r>
            <a:r>
              <a:rPr lang="en-US" dirty="0" err="1"/>
              <a:t>store.size</a:t>
            </a:r>
            <a:r>
              <a:rPr lang="en-US" dirty="0"/>
              <a:t> </a:t>
            </a:r>
            <a:r>
              <a:rPr lang="en-US" dirty="0" err="1"/>
              <a:t>pri.store.size</a:t>
            </a:r>
            <a:endParaRPr lang="en-US" dirty="0"/>
          </a:p>
          <a:p>
            <a:r>
              <a:rPr lang="en-US" dirty="0"/>
              <a:t>yellow open   </a:t>
            </a:r>
            <a:r>
              <a:rPr lang="en-US" dirty="0" err="1">
                <a:solidFill>
                  <a:srgbClr val="00B0F0"/>
                </a:solidFill>
              </a:rPr>
              <a:t>airquality</a:t>
            </a:r>
            <a:r>
              <a:rPr lang="en-US" dirty="0"/>
              <a:t>  46OHSD-ASzG3cLWGW2A4Rw   1   1          0            0       230b           230b</a:t>
            </a:r>
          </a:p>
          <a:p>
            <a:r>
              <a:rPr lang="en-US" dirty="0"/>
              <a:t>yellow open   </a:t>
            </a:r>
            <a:r>
              <a:rPr lang="en-US" dirty="0">
                <a:solidFill>
                  <a:srgbClr val="00B0F0"/>
                </a:solidFill>
              </a:rPr>
              <a:t>greenhouse2</a:t>
            </a:r>
            <a:r>
              <a:rPr lang="en-US" dirty="0"/>
              <a:t> SLJ7oNS2SqKT-6qkgkKRmA   1   1       2552            0    704.7kb        704.7kb</a:t>
            </a:r>
          </a:p>
          <a:p>
            <a:r>
              <a:rPr lang="en-US" dirty="0"/>
              <a:t>green  open   .</a:t>
            </a:r>
            <a:r>
              <a:rPr lang="en-US" dirty="0" err="1"/>
              <a:t>kibana</a:t>
            </a:r>
            <a:r>
              <a:rPr lang="en-US" dirty="0"/>
              <a:t>     pn-pPxQVQRO5gxe2C0iyug   1   0          7            1     44.5kb         44.5kb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87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300E3-EB18-7F46-8993-A985762B1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2D39C-7C00-BA48-8FDC-3417C0E570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Indexing Data from TTN to </a:t>
            </a:r>
            <a:r>
              <a:rPr lang="en-US" dirty="0" err="1"/>
              <a:t>Elasticsearch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7F7EA6-427C-2E49-9AD5-FA6896638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745883"/>
            <a:ext cx="11180867" cy="4461485"/>
          </a:xfrm>
        </p:spPr>
        <p:txBody>
          <a:bodyPr/>
          <a:lstStyle/>
          <a:p>
            <a:r>
              <a:rPr lang="en-GB" b="1" dirty="0"/>
              <a:t>import </a:t>
            </a:r>
            <a:r>
              <a:rPr lang="en-GB" dirty="0" err="1"/>
              <a:t>ttn</a:t>
            </a:r>
            <a:br>
              <a:rPr lang="en-GB" dirty="0"/>
            </a:br>
            <a:r>
              <a:rPr lang="en-GB" b="1" dirty="0"/>
              <a:t>from </a:t>
            </a:r>
            <a:r>
              <a:rPr lang="en-GB" dirty="0" err="1"/>
              <a:t>elasticsearch</a:t>
            </a:r>
            <a:r>
              <a:rPr lang="en-GB" dirty="0"/>
              <a:t> </a:t>
            </a:r>
            <a:r>
              <a:rPr lang="en-GB" b="1" dirty="0"/>
              <a:t>import </a:t>
            </a:r>
            <a:r>
              <a:rPr lang="en-GB" dirty="0" err="1"/>
              <a:t>Elasticsearch</a:t>
            </a:r>
            <a:endParaRPr lang="en-GB" dirty="0"/>
          </a:p>
          <a:p>
            <a:r>
              <a:rPr lang="en-GB" dirty="0" err="1"/>
              <a:t>app_id</a:t>
            </a:r>
            <a:r>
              <a:rPr lang="en-GB" dirty="0"/>
              <a:t> = </a:t>
            </a:r>
            <a:r>
              <a:rPr lang="en-GB" b="1" dirty="0"/>
              <a:t>"dsa2018-greenhouse"</a:t>
            </a:r>
            <a:br>
              <a:rPr lang="en-GB" b="1" dirty="0"/>
            </a:br>
            <a:r>
              <a:rPr lang="en-GB" dirty="0" err="1"/>
              <a:t>access_key</a:t>
            </a:r>
            <a:r>
              <a:rPr lang="en-GB" dirty="0"/>
              <a:t> = </a:t>
            </a:r>
            <a:r>
              <a:rPr lang="en-GB" b="1" dirty="0"/>
              <a:t>”</a:t>
            </a:r>
            <a:r>
              <a:rPr lang="en-GB" b="1" dirty="0" err="1"/>
              <a:t>ttn</a:t>
            </a:r>
            <a:r>
              <a:rPr lang="en-GB" b="1" dirty="0"/>
              <a:t>-key"</a:t>
            </a:r>
            <a:br>
              <a:rPr lang="en-GB" b="1" dirty="0"/>
            </a:br>
            <a:r>
              <a:rPr lang="en-GB" dirty="0"/>
              <a:t>index = </a:t>
            </a:r>
            <a:r>
              <a:rPr lang="en-GB" b="1" dirty="0"/>
              <a:t>"greenhouse"</a:t>
            </a:r>
            <a:br>
              <a:rPr lang="en-GB" b="1" dirty="0"/>
            </a:br>
            <a:r>
              <a:rPr lang="en-GB" dirty="0" err="1"/>
              <a:t>doctype</a:t>
            </a:r>
            <a:r>
              <a:rPr lang="en-GB" dirty="0"/>
              <a:t> = </a:t>
            </a:r>
            <a:r>
              <a:rPr lang="en-GB" b="1" dirty="0"/>
              <a:t>"type1"</a:t>
            </a:r>
            <a:br>
              <a:rPr lang="en-GB" b="1" dirty="0"/>
            </a:br>
            <a:r>
              <a:rPr lang="en-GB" dirty="0" err="1"/>
              <a:t>eshost</a:t>
            </a:r>
            <a:r>
              <a:rPr lang="en-GB" dirty="0"/>
              <a:t> = </a:t>
            </a:r>
            <a:r>
              <a:rPr lang="en-GB" b="1" dirty="0"/>
              <a:t>"localhost:9200”</a:t>
            </a:r>
          </a:p>
          <a:p>
            <a:r>
              <a:rPr lang="en-GB" dirty="0" err="1"/>
              <a:t>es</a:t>
            </a:r>
            <a:r>
              <a:rPr lang="en-GB" dirty="0"/>
              <a:t> = </a:t>
            </a:r>
            <a:r>
              <a:rPr lang="en-GB" dirty="0" err="1"/>
              <a:t>Elasticsearch</a:t>
            </a:r>
            <a:r>
              <a:rPr lang="en-GB" dirty="0"/>
              <a:t>(</a:t>
            </a:r>
            <a:br>
              <a:rPr lang="en-GB" dirty="0"/>
            </a:br>
            <a:r>
              <a:rPr lang="en-GB" dirty="0"/>
              <a:t>    [</a:t>
            </a:r>
            <a:r>
              <a:rPr lang="en-GB" dirty="0" err="1"/>
              <a:t>eshost</a:t>
            </a:r>
            <a:r>
              <a:rPr lang="en-GB" dirty="0"/>
              <a:t>],</a:t>
            </a:r>
            <a:br>
              <a:rPr lang="en-GB" dirty="0"/>
            </a:br>
            <a:r>
              <a:rPr lang="en-GB" dirty="0"/>
              <a:t>    scheme=</a:t>
            </a:r>
            <a:r>
              <a:rPr lang="en-GB" b="1" dirty="0"/>
              <a:t>"http"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port=9200,</a:t>
            </a:r>
            <a:br>
              <a:rPr lang="en-GB" dirty="0"/>
            </a:br>
            <a:r>
              <a:rPr lang="en-GB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94E-9CF9-B84B-B960-FED98DC6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70AC-23C4-ED4F-820E-10C45FB8F0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Indexing Data from TTN to </a:t>
            </a:r>
            <a:r>
              <a:rPr lang="en-US" dirty="0" err="1"/>
              <a:t>Elasticsearch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CBA9BD-BA5E-D647-B186-6907E01B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446942"/>
            <a:ext cx="11180867" cy="5112117"/>
          </a:xfrm>
        </p:spPr>
        <p:txBody>
          <a:bodyPr/>
          <a:lstStyle/>
          <a:p>
            <a:r>
              <a:rPr lang="en-GB" b="1" dirty="0" err="1"/>
              <a:t>def</a:t>
            </a:r>
            <a:r>
              <a:rPr lang="en-GB" b="1" dirty="0"/>
              <a:t> </a:t>
            </a:r>
            <a:r>
              <a:rPr lang="en-GB" dirty="0" err="1"/>
              <a:t>uplink_callback</a:t>
            </a:r>
            <a:r>
              <a:rPr lang="en-GB" dirty="0"/>
              <a:t>(</a:t>
            </a:r>
            <a:r>
              <a:rPr lang="en-GB" dirty="0" err="1"/>
              <a:t>msg</a:t>
            </a:r>
            <a:r>
              <a:rPr lang="en-GB" dirty="0"/>
              <a:t>, client):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b="1" dirty="0"/>
              <a:t>"Received uplink from "</a:t>
            </a:r>
            <a:r>
              <a:rPr lang="en-GB" dirty="0"/>
              <a:t>, </a:t>
            </a:r>
            <a:r>
              <a:rPr lang="en-GB" dirty="0" err="1"/>
              <a:t>msg.dev_id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b="1" dirty="0"/>
              <a:t>"type of </a:t>
            </a:r>
            <a:r>
              <a:rPr lang="en-GB" b="1" dirty="0" err="1"/>
              <a:t>msg</a:t>
            </a:r>
            <a:r>
              <a:rPr lang="en-GB" b="1" dirty="0"/>
              <a:t>"</a:t>
            </a:r>
            <a:r>
              <a:rPr lang="en-GB" dirty="0"/>
              <a:t>,type(</a:t>
            </a:r>
            <a:r>
              <a:rPr lang="en-GB" dirty="0" err="1"/>
              <a:t>msg</a:t>
            </a:r>
            <a:r>
              <a:rPr lang="en-GB" dirty="0"/>
              <a:t>))</a:t>
            </a:r>
            <a:br>
              <a:rPr lang="en-GB" dirty="0"/>
            </a:br>
            <a:r>
              <a:rPr lang="en-GB" dirty="0"/>
              <a:t>    doc = {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"_</a:t>
            </a:r>
            <a:r>
              <a:rPr lang="en-GB" b="1" dirty="0" err="1"/>
              <a:t>op_type</a:t>
            </a:r>
            <a:r>
              <a:rPr lang="en-GB" b="1" dirty="0"/>
              <a:t>"</a:t>
            </a:r>
            <a:r>
              <a:rPr lang="en-GB" dirty="0"/>
              <a:t>: </a:t>
            </a:r>
            <a:r>
              <a:rPr lang="en-GB" b="1" dirty="0"/>
              <a:t>"index"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"_index"</a:t>
            </a:r>
            <a:r>
              <a:rPr lang="en-GB" dirty="0"/>
              <a:t>: index,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"_type"</a:t>
            </a:r>
            <a:r>
              <a:rPr lang="en-GB" dirty="0"/>
              <a:t>: </a:t>
            </a:r>
            <a:r>
              <a:rPr lang="en-GB" dirty="0" err="1"/>
              <a:t>doctype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</a:t>
            </a:r>
            <a:r>
              <a:rPr lang="en-GB" b="1" dirty="0" err="1"/>
              <a:t>app_id</a:t>
            </a:r>
            <a:r>
              <a:rPr lang="en-GB" b="1" dirty="0"/>
              <a:t>"</a:t>
            </a:r>
            <a:r>
              <a:rPr lang="en-GB" dirty="0"/>
              <a:t>: </a:t>
            </a:r>
            <a:r>
              <a:rPr lang="en-GB" dirty="0" err="1"/>
              <a:t>msg.app_id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</a:t>
            </a:r>
            <a:r>
              <a:rPr lang="en-GB" b="1" dirty="0" err="1"/>
              <a:t>dev_id</a:t>
            </a:r>
            <a:r>
              <a:rPr lang="en-GB" b="1" dirty="0"/>
              <a:t>"</a:t>
            </a:r>
            <a:r>
              <a:rPr lang="en-GB" dirty="0"/>
              <a:t>: </a:t>
            </a:r>
            <a:r>
              <a:rPr lang="en-GB" dirty="0" err="1"/>
              <a:t>msg.dev_id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</a:t>
            </a:r>
            <a:r>
              <a:rPr lang="en-GB" b="1" dirty="0" err="1"/>
              <a:t>hardware_serial</a:t>
            </a:r>
            <a:r>
              <a:rPr lang="en-GB" b="1" dirty="0"/>
              <a:t>"</a:t>
            </a:r>
            <a:r>
              <a:rPr lang="en-GB" dirty="0"/>
              <a:t>: </a:t>
            </a:r>
            <a:r>
              <a:rPr lang="en-GB" dirty="0" err="1"/>
              <a:t>msg.hardware_serial</a:t>
            </a:r>
            <a:r>
              <a:rPr lang="en-GB" dirty="0"/>
              <a:t>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"counter"</a:t>
            </a:r>
            <a:r>
              <a:rPr lang="en-GB" dirty="0"/>
              <a:t>:</a:t>
            </a:r>
            <a:r>
              <a:rPr lang="en-GB" dirty="0" err="1"/>
              <a:t>msg.counter</a:t>
            </a:r>
            <a:r>
              <a:rPr lang="en-GB" dirty="0"/>
              <a:t>,</a:t>
            </a:r>
          </a:p>
          <a:p>
            <a:r>
              <a:rPr lang="en-GB" b="1" dirty="0"/>
              <a:t>        "analog_in_4" </a:t>
            </a:r>
            <a:r>
              <a:rPr lang="en-GB" dirty="0"/>
              <a:t>: analog_in_4,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"relative_humidity_3"</a:t>
            </a:r>
            <a:r>
              <a:rPr lang="en-GB" dirty="0"/>
              <a:t>: relative_humidity_3,</a:t>
            </a:r>
            <a:br>
              <a:rPr lang="en-GB" dirty="0"/>
            </a:br>
            <a:r>
              <a:rPr lang="en-GB" dirty="0"/>
              <a:t>        </a:t>
            </a:r>
            <a:r>
              <a:rPr lang="en-GB" b="1" dirty="0"/>
              <a:t>"temperature_2" </a:t>
            </a:r>
            <a:r>
              <a:rPr lang="en-GB" dirty="0"/>
              <a:t>: temperature_2</a:t>
            </a:r>
            <a:br>
              <a:rPr lang="en-GB" dirty="0"/>
            </a:br>
            <a:r>
              <a:rPr lang="en-GB" dirty="0"/>
              <a:t>     }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81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E442-6C41-AE45-AB2F-52F412C43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AA857-AF91-CC41-9AA1-859EDA639D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Data Storage: Indexing Data from TTN to </a:t>
            </a:r>
            <a:r>
              <a:rPr lang="en-US" dirty="0" err="1"/>
              <a:t>Elasticsearch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B25357-D861-7C4B-AF1F-8AF9C0F5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err="1"/>
              <a:t>def</a:t>
            </a:r>
            <a:r>
              <a:rPr lang="en-GB" b="1" dirty="0"/>
              <a:t> </a:t>
            </a:r>
            <a:r>
              <a:rPr lang="en-GB" dirty="0"/>
              <a:t>write2es(documents):</a:t>
            </a:r>
            <a:br>
              <a:rPr lang="en-GB" dirty="0"/>
            </a:br>
            <a:r>
              <a:rPr lang="en-GB" dirty="0"/>
              <a:t>     </a:t>
            </a:r>
            <a:r>
              <a:rPr lang="en-GB" dirty="0" err="1"/>
              <a:t>helpers.bulk</a:t>
            </a:r>
            <a:r>
              <a:rPr lang="en-GB" dirty="0"/>
              <a:t>(</a:t>
            </a:r>
            <a:r>
              <a:rPr lang="en-GB" dirty="0" err="1"/>
              <a:t>es</a:t>
            </a:r>
            <a:r>
              <a:rPr lang="en-GB" dirty="0"/>
              <a:t>, documents, index=index, </a:t>
            </a:r>
            <a:r>
              <a:rPr lang="en-GB" dirty="0" err="1"/>
              <a:t>doc_type</a:t>
            </a:r>
            <a:r>
              <a:rPr lang="en-GB" dirty="0"/>
              <a:t>=</a:t>
            </a:r>
            <a:r>
              <a:rPr lang="en-GB" dirty="0" err="1"/>
              <a:t>doctype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   print(</a:t>
            </a:r>
            <a:r>
              <a:rPr lang="en-GB" b="1" dirty="0"/>
              <a:t>"reset docs to 0"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   </a:t>
            </a:r>
            <a:r>
              <a:rPr lang="en-GB" b="1" dirty="0"/>
              <a:t>global </a:t>
            </a:r>
            <a:r>
              <a:rPr lang="en-GB" dirty="0"/>
              <a:t>docs</a:t>
            </a:r>
            <a:br>
              <a:rPr lang="en-GB" dirty="0"/>
            </a:br>
            <a:r>
              <a:rPr lang="en-GB" dirty="0"/>
              <a:t>     docs = []</a:t>
            </a:r>
          </a:p>
          <a:p>
            <a:endParaRPr lang="en-GB" dirty="0"/>
          </a:p>
          <a:p>
            <a:r>
              <a:rPr lang="en-GB" b="1" dirty="0"/>
              <a:t>if </a:t>
            </a:r>
            <a:r>
              <a:rPr lang="en-GB" dirty="0" err="1"/>
              <a:t>len</a:t>
            </a:r>
            <a:r>
              <a:rPr lang="en-GB" dirty="0"/>
              <a:t>(docs) == 2:</a:t>
            </a:r>
            <a:br>
              <a:rPr lang="en-GB" dirty="0"/>
            </a:br>
            <a:r>
              <a:rPr lang="en-GB" dirty="0"/>
              <a:t>    print(</a:t>
            </a:r>
            <a:r>
              <a:rPr lang="en-GB" b="1" dirty="0"/>
              <a:t>"call write2es"</a:t>
            </a:r>
            <a:r>
              <a:rPr lang="en-GB" dirty="0"/>
              <a:t>)</a:t>
            </a:r>
            <a:br>
              <a:rPr lang="en-GB" dirty="0"/>
            </a:br>
            <a:r>
              <a:rPr lang="en-GB" dirty="0"/>
              <a:t>    write2es(docs)</a:t>
            </a:r>
          </a:p>
        </p:txBody>
      </p:sp>
    </p:spTree>
    <p:extLst>
      <p:ext uri="{BB962C8B-B14F-4D97-AF65-F5344CB8AC3E}">
        <p14:creationId xmlns:p14="http://schemas.microsoft.com/office/powerpoint/2010/main" val="4119498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4C33-C237-594D-ADF2-9AA825E9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646FE-49B5-904A-8C4B-8DCA273937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Visualization: </a:t>
            </a:r>
            <a:r>
              <a:rPr lang="en-US" dirty="0" err="1"/>
              <a:t>Kibana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DBBEF3-1698-134D-8F15-82D02ACD8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/>
              <a:t>Kibana</a:t>
            </a:r>
            <a:r>
              <a:rPr lang="en-US" sz="3200" dirty="0"/>
              <a:t> is a </a:t>
            </a:r>
            <a:r>
              <a:rPr lang="en-GB" sz="3200" dirty="0"/>
              <a:t>open source data visualization plugin for </a:t>
            </a:r>
            <a:r>
              <a:rPr lang="en-GB" sz="3200" dirty="0" err="1"/>
              <a:t>Elasticsearch</a:t>
            </a:r>
            <a:r>
              <a:rPr lang="en-GB" sz="3200" dirty="0"/>
              <a:t>.  It provides visualization capabilities on top of the content indexed on an </a:t>
            </a:r>
            <a:r>
              <a:rPr lang="en-GB" sz="3200" dirty="0" err="1"/>
              <a:t>Elasticsearch</a:t>
            </a:r>
            <a:r>
              <a:rPr lang="en-GB" sz="3200" dirty="0"/>
              <a:t> cluster.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>
                <a:hlinkClick r:id="rId3"/>
              </a:rPr>
              <a:t>https://search-dsa-fx7s43inji63qg3oxxuziwjxa4.us-west-2.es.amazonaws.com/_plugin/kibana/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45963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D04D-EC00-C441-9411-88BF82A5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4236C-6214-C147-A427-83BB62DD0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ETL: </a:t>
            </a:r>
            <a:r>
              <a:rPr lang="en-US" dirty="0" err="1"/>
              <a:t>Logstash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235B6-55B8-6240-89D3-2BF72F8F7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 err="1"/>
              <a:t>Logstash</a:t>
            </a:r>
            <a:r>
              <a:rPr lang="en-GB" sz="3200" dirty="0"/>
              <a:t> is an open source, server-side data processing pipeline that ingests data from a multitude of sources simultaneously, transforms it, and then send it to storage.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Three component: input for reading the data, filter for manipulating data and output for sending/storing data.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8678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3211803-3253-1841-854B-EF1818A57C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60611"/>
              </p:ext>
            </p:extLst>
          </p:nvPr>
        </p:nvGraphicFramePr>
        <p:xfrm>
          <a:off x="879232" y="175846"/>
          <a:ext cx="9355014" cy="651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3" imgW="3644900" imgH="3048000" progId="Excel.Sheet.12">
                  <p:embed/>
                </p:oleObj>
              </mc:Choice>
              <mc:Fallback>
                <p:oleObj name="Worksheet" r:id="rId3" imgW="3644900" imgH="3048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9232" y="175846"/>
                        <a:ext cx="9355014" cy="6515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48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37E79B6-A7AB-EF4C-A189-17301D987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37712"/>
              </p:ext>
            </p:extLst>
          </p:nvPr>
        </p:nvGraphicFramePr>
        <p:xfrm>
          <a:off x="551276" y="738554"/>
          <a:ext cx="10911254" cy="5134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Worksheet" r:id="rId3" imgW="4102100" imgH="1930400" progId="Excel.Sheet.12">
                  <p:embed/>
                </p:oleObj>
              </mc:Choice>
              <mc:Fallback>
                <p:oleObj name="Worksheet" r:id="rId3" imgW="4102100" imgH="1930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1276" y="738554"/>
                        <a:ext cx="10911254" cy="51347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659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6FF465-07E3-4932-B311-521BEA962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Outline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18A152-FE4F-2A4D-9235-50D8C20F8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497"/>
            <a:ext cx="10515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Data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Architecture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Explorer Data</a:t>
            </a:r>
          </a:p>
          <a:p>
            <a:pPr marL="855663" lvl="1" indent="-457200"/>
            <a:r>
              <a:rPr lang="en-US" sz="3200" dirty="0" err="1"/>
              <a:t>Kibana</a:t>
            </a:r>
            <a:endParaRPr lang="en-US" sz="3200" dirty="0"/>
          </a:p>
          <a:p>
            <a:pPr marL="855663" lvl="1" indent="-457200"/>
            <a:r>
              <a:rPr lang="en-US" sz="3200" dirty="0" err="1"/>
              <a:t>Logstash</a:t>
            </a:r>
            <a:endParaRPr lang="en-US" sz="3200" dirty="0"/>
          </a:p>
          <a:p>
            <a:pPr marL="855663" lvl="1" indent="-457200"/>
            <a:r>
              <a:rPr lang="en-US" sz="3200" dirty="0"/>
              <a:t>Python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B78C-81BC-AC4F-BC6C-A9E0653A7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EDA9CB-E3DE-3C4A-9B33-B6E21B01661B}"/>
              </a:ext>
            </a:extLst>
          </p:cNvPr>
          <p:cNvSpPr/>
          <p:nvPr/>
        </p:nvSpPr>
        <p:spPr>
          <a:xfrm>
            <a:off x="1560329" y="1102705"/>
            <a:ext cx="9044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input {</a:t>
            </a:r>
          </a:p>
          <a:p>
            <a:r>
              <a:rPr lang="en-US" dirty="0"/>
              <a:t>  # Read all documents from </a:t>
            </a:r>
            <a:r>
              <a:rPr lang="en-US" dirty="0" err="1"/>
              <a:t>Elasticsearch</a:t>
            </a:r>
            <a:r>
              <a:rPr lang="en-US" dirty="0"/>
              <a:t> matching the given query</a:t>
            </a:r>
          </a:p>
          <a:p>
            <a:r>
              <a:rPr lang="en-US" dirty="0"/>
              <a:t>  </a:t>
            </a:r>
            <a:r>
              <a:rPr lang="en-US" dirty="0" err="1"/>
              <a:t>elasticsearch</a:t>
            </a:r>
            <a:r>
              <a:rPr lang="en-US" dirty="0"/>
              <a:t> {</a:t>
            </a:r>
          </a:p>
          <a:p>
            <a:r>
              <a:rPr lang="en-US" dirty="0"/>
              <a:t>    hosts =&gt; "https://search-dsa-fx7s43inji63qg3oxxuziwjxa4.us-west-2.es.amazonaws.com:443"</a:t>
            </a:r>
          </a:p>
          <a:p>
            <a:r>
              <a:rPr lang="en-US" dirty="0"/>
              <a:t>    index =&gt; "greenhouse2"</a:t>
            </a:r>
          </a:p>
          <a:p>
            <a:r>
              <a:rPr lang="en-US" dirty="0"/>
              <a:t>    query =&gt; '{"query": {"range" : {"time" : {"</a:t>
            </a:r>
            <a:r>
              <a:rPr lang="en-US" dirty="0" err="1"/>
              <a:t>gte</a:t>
            </a:r>
            <a:r>
              <a:rPr lang="en-US" dirty="0"/>
              <a:t>": "31/05/2018","lte": "2019","format": "</a:t>
            </a:r>
            <a:r>
              <a:rPr lang="en-US" dirty="0" err="1"/>
              <a:t>dd</a:t>
            </a:r>
            <a:r>
              <a:rPr lang="en-US" dirty="0"/>
              <a:t>/MM/</a:t>
            </a:r>
            <a:r>
              <a:rPr lang="en-US" dirty="0" err="1"/>
              <a:t>yyyy</a:t>
            </a:r>
            <a:r>
              <a:rPr lang="en-US" dirty="0"/>
              <a:t>||</a:t>
            </a:r>
            <a:r>
              <a:rPr lang="en-US" dirty="0" err="1"/>
              <a:t>yyyy</a:t>
            </a:r>
            <a:r>
              <a:rPr lang="en-US" dirty="0"/>
              <a:t>"}}}}'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output {</a:t>
            </a:r>
          </a:p>
          <a:p>
            <a:r>
              <a:rPr lang="en-US" dirty="0"/>
              <a:t>  </a:t>
            </a:r>
            <a:r>
              <a:rPr lang="en-US" dirty="0" err="1"/>
              <a:t>stdout</a:t>
            </a:r>
            <a:r>
              <a:rPr lang="en-US" dirty="0"/>
              <a:t> { codec =&gt; dots }</a:t>
            </a:r>
          </a:p>
          <a:p>
            <a:r>
              <a:rPr lang="en-US" dirty="0"/>
              <a:t>  csv {</a:t>
            </a:r>
          </a:p>
          <a:p>
            <a:r>
              <a:rPr lang="en-US" dirty="0"/>
              <a:t>      fields =&gt; ['time','app_id','dev_id','hardware_serial','relative_humidity_3','temperature_2','analog_4']</a:t>
            </a:r>
          </a:p>
          <a:p>
            <a:r>
              <a:rPr lang="en-US" dirty="0"/>
              <a:t>      path =&gt; '</a:t>
            </a:r>
            <a:r>
              <a:rPr lang="en-US" dirty="0" err="1"/>
              <a:t>dsa-greenhouse.csv</a:t>
            </a:r>
            <a:r>
              <a:rPr lang="en-US" dirty="0"/>
              <a:t>'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15897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3C32-401C-BE4F-927C-8F408B5C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905D1-25D5-CF40-8733-83E096B4E8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7D286-428F-8B49-9C4A-993512C0E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Example:  Greenhouse-</a:t>
            </a:r>
            <a:r>
              <a:rPr lang="en-US" dirty="0" err="1"/>
              <a:t>practice.ipynb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pip install </a:t>
            </a:r>
            <a:r>
              <a:rPr lang="en-US" dirty="0" err="1"/>
              <a:t>elasticsearch</a:t>
            </a: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133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9DE8D1-D8B8-BC4A-95CF-FEA35A9E60DE}"/>
              </a:ext>
            </a:extLst>
          </p:cNvPr>
          <p:cNvSpPr txBox="1"/>
          <p:nvPr/>
        </p:nvSpPr>
        <p:spPr>
          <a:xfrm flipH="1">
            <a:off x="1443790" y="577518"/>
            <a:ext cx="2294021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sw-KE" sz="3600" dirty="0">
                <a:solidFill>
                  <a:schemeClr val="bg1"/>
                </a:solidFill>
              </a:rPr>
              <a:t>Asante!</a:t>
            </a:r>
            <a:endParaRPr lang="en-US" sz="3600" kern="1200" dirty="0" err="1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3B11-5A5F-1C4B-B6F9-ADEF0B88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69212-D04F-2A49-869C-DA3726778A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3AF095-0895-5548-89DD-0AA48C39A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672" y="1496721"/>
            <a:ext cx="7179472" cy="47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7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FADF-DE15-434A-A03A-2CF25891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8E1FF-CFC4-B645-AAA8-30F211393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64046-2F6B-A84A-91D7-EFBFBA42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To build a system and pipelines that transform that data into formats that data scientists can use.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536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6DCFF-2875-3D4C-B0E5-4A513D51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BDBD9-9B95-5344-876A-6DC343B703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Typical pipeline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C65E20-B84E-0642-99B9-2D35B47A8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" y="1464115"/>
            <a:ext cx="9977732" cy="310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34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5D6C3E-835D-064D-93E3-2E8F1C74E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1" y="621113"/>
            <a:ext cx="10144124" cy="568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16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50CAA-EB2B-8045-87C2-9C665C9A0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50804-B4CD-FB43-9B28-A74C61A337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A74A0-32DA-3F48-BA15-E002D77EC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Developing and choosing correct tools for collecting data from different sources. If needed, combining data from different sources.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Architecting scalable distributed systems.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Architecting the data store.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Creating reliable data pipeline.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Working closely with data scientists to provide right tools and solutions.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713C-303B-D043-B47D-5369E3AF1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Engineering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B27E0-7384-1D41-BD4F-B8ED425740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Useful Tools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210210-482E-B44B-BE07-F59953492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25" y="1409001"/>
            <a:ext cx="11180867" cy="5055968"/>
          </a:xfrm>
        </p:spPr>
        <p:txBody>
          <a:bodyPr/>
          <a:lstStyle/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SQL : MySQL, PostgreSQL, Redshift, </a:t>
            </a:r>
            <a:r>
              <a:rPr lang="en-US" sz="2600" dirty="0">
                <a:solidFill>
                  <a:prstClr val="black"/>
                </a:solidFill>
              </a:rPr>
              <a:t>Hive</a:t>
            </a:r>
            <a:endParaRPr lang="en-US" sz="2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NoSQL: MongoDB,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ElasticSearch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Cassandra,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InfluxDB</a:t>
            </a:r>
            <a:endParaRPr lang="en-US" sz="26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Big data solutions: Hadoop, Spark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Programming: Python, Scala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Notebook: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Jupyter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zeppelin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DevOps, or Cluster Management: Docker, Linux System Administration, Jenkins, Kubernetes, Yarn,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Mesos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Terraform.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Cloud Computing: AWS, Azure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Workflow management,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Logstash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Luigi, GLUE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Message queue: Kafka,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RabbitMQ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Kinesis.</a:t>
            </a:r>
          </a:p>
          <a:p>
            <a:pPr marL="228600" lvl="0" indent="-228600" fontAlgn="auto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Business Intelligent and Visualization: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Splunk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Tableau, 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Kibana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, D3, Superset..</a:t>
            </a:r>
            <a:r>
              <a:rPr lang="en-US" sz="2600" dirty="0" err="1">
                <a:solidFill>
                  <a:prstClr val="black"/>
                </a:solidFill>
                <a:ea typeface="+mn-ea"/>
                <a:cs typeface="+mn-cs"/>
              </a:rPr>
              <a:t>etc</a:t>
            </a:r>
            <a:r>
              <a:rPr lang="en-US" sz="2600" dirty="0">
                <a:solidFill>
                  <a:prstClr val="black"/>
                </a:solidFill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256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566F-F62F-B340-814A-34B64608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52704-2156-E245-8B87-1B0A7D960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Greenhouse and Air quality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161E90-8499-0E4E-BFDF-677834700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776" y="1690687"/>
            <a:ext cx="952949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29621"/>
      </p:ext>
    </p:extLst>
  </p:cSld>
  <p:clrMapOvr>
    <a:masterClrMapping/>
  </p:clrMapOvr>
</p:sld>
</file>

<file path=ppt/theme/theme1.xml><?xml version="1.0" encoding="utf-8"?>
<a:theme xmlns:a="http://schemas.openxmlformats.org/drawingml/2006/main" name="ARM PPT template 2017_Confidential">
  <a:themeElements>
    <a:clrScheme name="ARM">
      <a:dk1>
        <a:sysClr val="windowText" lastClr="000000"/>
      </a:dk1>
      <a:lt1>
        <a:sysClr val="window" lastClr="FFFFFF"/>
      </a:lt1>
      <a:dk2>
        <a:srgbClr val="383838"/>
      </a:dk2>
      <a:lt2>
        <a:srgbClr val="ECEBEB"/>
      </a:lt2>
      <a:accent1>
        <a:srgbClr val="0091BD"/>
      </a:accent1>
      <a:accent2>
        <a:srgbClr val="002F6C"/>
      </a:accent2>
      <a:accent3>
        <a:srgbClr val="FFC600"/>
      </a:accent3>
      <a:accent4>
        <a:srgbClr val="78BE20"/>
      </a:accent4>
      <a:accent5>
        <a:srgbClr val="FF6900"/>
      </a:accent5>
      <a:accent6>
        <a:srgbClr val="898D8D"/>
      </a:accent6>
      <a:hlink>
        <a:srgbClr val="0091BD"/>
      </a:hlink>
      <a:folHlink>
        <a:srgbClr val="002F6C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90000"/>
          </a:lnSpc>
          <a:spcBef>
            <a:spcPts val="0"/>
          </a:spcBef>
          <a:spcAft>
            <a:spcPts val="600"/>
          </a:spcAft>
          <a:buFont typeface="Arial" panose="020B0604020202020204" pitchFamily="34" charset="0"/>
          <a:buNone/>
          <a:defRPr sz="2100" kern="1200" dirty="0" err="1" smtClean="0">
            <a:solidFill>
              <a:schemeClr val="tx2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rm_PPT_2017_confidential.potx" id="{EB40EC18-C861-4E7B-B2B7-C97E5717170C}" vid="{09DACDD9-1E55-45DC-A2E8-60D37C3E0D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ARM Document" ma:contentTypeID="0x0101005C6975769EB1684CAB07571CAE07A11B0100BC81FA0C64ACC243A77959D9266C7751" ma:contentTypeVersion="27" ma:contentTypeDescription="" ma:contentTypeScope="" ma:versionID="c3d44a507a30e34bb56df6cb41b0e970">
  <xsd:schema xmlns:xsd="http://www.w3.org/2001/XMLSchema" xmlns:xs="http://www.w3.org/2001/XMLSchema" xmlns:p="http://schemas.microsoft.com/office/2006/metadata/properties" xmlns:ns1="http://schemas.microsoft.com/sharepoint/v3" xmlns:ns2="f2ad5090-61a8-4b8c-ab70-68f4ff4d1933" xmlns:ns3="http://schemas.microsoft.com/sharepoint/v3/fields" xmlns:ns4="c0950e01-db07-4e41-9c32-b7a8e9fccc9b" targetNamespace="http://schemas.microsoft.com/office/2006/metadata/properties" ma:root="true" ma:fieldsID="d6365f768a9cf65e3d0aaa644537f94f" ns1:_="" ns2:_="" ns3:_="" ns4:_="">
    <xsd:import namespace="http://schemas.microsoft.com/sharepoint/v3"/>
    <xsd:import namespace="f2ad5090-61a8-4b8c-ab70-68f4ff4d1933"/>
    <xsd:import namespace="http://schemas.microsoft.com/sharepoint/v3/fields"/>
    <xsd:import namespace="c0950e01-db07-4e41-9c32-b7a8e9fccc9b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Document_x0020_Author" minOccurs="0"/>
                <xsd:element ref="ns3:_Status"/>
                <xsd:element ref="ns2:Document_x0020_Confidentiality"/>
                <xsd:element ref="ns2:_dlc_DocId" minOccurs="0"/>
                <xsd:element ref="ns2:_dlc_DocIdUrl" minOccurs="0"/>
                <xsd:element ref="ns2:_dlc_DocIdPersistId" minOccurs="0"/>
                <xsd:element ref="ns2:ARM_x0020_Legacy_x0020_ID" minOccurs="0"/>
                <xsd:element ref="ns2:Current_x0020_Version" minOccurs="0"/>
                <xsd:element ref="ns2:j60c3ced31bb40378c6254d49035d966" minOccurs="0"/>
                <xsd:element ref="ns2:TaxCatchAll" minOccurs="0"/>
                <xsd:element ref="ns2:TaxCatchAllLabel" minOccurs="0"/>
                <xsd:element ref="ns4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2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ad5090-61a8-4b8c-ab70-68f4ff4d1933" elementFormDefault="qualified">
    <xsd:import namespace="http://schemas.microsoft.com/office/2006/documentManagement/types"/>
    <xsd:import namespace="http://schemas.microsoft.com/office/infopath/2007/PartnerControls"/>
    <xsd:element name="Document_x0020_Author" ma:index="3" nillable="true" ma:displayName="Document Author" ma:list="UserInfo" ma:SharePointGroup="0" ma:internalName="Document_x0020_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Confidentiality" ma:index="5" ma:displayName="Document Confidentiality" ma:default="Confidential" ma:format="Dropdown" ma:internalName="Document_x0020_Confidentiality">
      <xsd:simpleType>
        <xsd:restriction base="dms:Choice">
          <xsd:enumeration value="Secret"/>
          <xsd:enumeration value="Confidential-Restricted"/>
          <xsd:enumeration value="Confidential"/>
          <xsd:enumeration value="Non-Confidential"/>
          <xsd:enumeration value="Personal"/>
        </xsd:restriction>
      </xsd:simpleType>
    </xsd:element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RM_x0020_Legacy_x0020_ID" ma:index="16" nillable="true" ma:displayName="ARM Legacy ID" ma:internalName="ARM_x0020_Legacy_x0020_ID">
      <xsd:simpleType>
        <xsd:restriction base="dms:Text">
          <xsd:maxLength value="255"/>
        </xsd:restriction>
      </xsd:simpleType>
    </xsd:element>
    <xsd:element name="Current_x0020_Version" ma:index="17" nillable="true" ma:displayName="Current Version" ma:description="The current version number of the file in SharePoint." ma:internalName="Current_x0020_Version" ma:readOnly="false">
      <xsd:simpleType>
        <xsd:restriction base="dms:Text">
          <xsd:maxLength value="255"/>
        </xsd:restriction>
      </xsd:simpleType>
    </xsd:element>
    <xsd:element name="j60c3ced31bb40378c6254d49035d966" ma:index="18" nillable="true" ma:taxonomy="true" ma:internalName="j60c3ced31bb40378c6254d49035d966" ma:taxonomyFieldName="Calendar_x0020_Year" ma:displayName="Calendar Year" ma:readOnly="false" ma:default="7;#2017|58467e81-5d99-44a5-abb5-12a016b65e9e" ma:fieldId="{360c3ced-31bb-4037-8c62-54d49035d966}" ma:sspId="982c6e79-63e2-4d63-9b21-99d1544b0b75" ma:termSetId="c604d99f-773e-49a6-a2c0-6d4bc75411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a9424fa9-fdb0-43c3-9a79-ae027323b92a}" ma:internalName="TaxCatchAll" ma:showField="CatchAllData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a9424fa9-fdb0-43c3-9a79-ae027323b92a}" ma:internalName="TaxCatchAllLabel" ma:readOnly="true" ma:showField="CatchAllDataLabel" ma:web="f2ad5090-61a8-4b8c-ab70-68f4ff4d19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4" ma:displayName="Status" ma:default="Not Started" ma:internalName="_Status" ma:readOnly="false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50e01-db07-4e41-9c32-b7a8e9fccc9b" elementFormDefault="qualified">
    <xsd:import namespace="http://schemas.microsoft.com/office/2006/documentManagement/types"/>
    <xsd:import namespace="http://schemas.microsoft.com/office/infopath/2007/PartnerControls"/>
    <xsd:element name="Category" ma:index="22" nillable="true" ma:displayName="Category" ma:format="Dropdown" ma:internalName="Category">
      <xsd:simpleType>
        <xsd:restriction base="dms:Choice">
          <xsd:enumeration value="Word Documents - UK"/>
          <xsd:enumeration value="Word Documents - US"/>
          <xsd:enumeration value="Board Presentation Templates"/>
          <xsd:enumeration value="Public Presentation Templates"/>
          <xsd:enumeration value="Private Presentation 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axOccurs="1" ma:displayName="Status">
          <xsd:simpleType xmlns:xs="http://www.w3.org/2001/XMLSchema">
            <xsd:restriction base="xsd:string">
              <xsd:minLength value="1"/>
            </xsd:restriction>
          </xsd:simpleType>
        </xsd:element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rrent_x0020_Version xmlns="f2ad5090-61a8-4b8c-ab70-68f4ff4d1933">8.0</Current_x0020_Version>
    <Document_x0020_Author xmlns="f2ad5090-61a8-4b8c-ab70-68f4ff4d1933">
      <UserInfo>
        <DisplayName>Melanie Salvatierra</DisplayName>
        <AccountId>4280</AccountId>
        <AccountType/>
      </UserInfo>
    </Document_x0020_Author>
    <_dlc_DocId xmlns="f2ad5090-61a8-4b8c-ab70-68f4ff4d1933">ARM-ECM-0633232</_dlc_DocId>
    <Document_x0020_Confidentiality xmlns="f2ad5090-61a8-4b8c-ab70-68f4ff4d1933">Confidential</Document_x0020_Confidentiality>
    <_dlc_DocIdUrl xmlns="f2ad5090-61a8-4b8c-ab70-68f4ff4d1933">
      <Url>http://teamsites.arm.com/sites/cthub/_layouts/DocIdRedir.aspx?ID=ARM-ECM-0633232</Url>
      <Description>ARM-ECM-0633232</Description>
    </_dlc_DocIdUrl>
    <Category xmlns="c0950e01-db07-4e41-9c32-b7a8e9fccc9b">Private Presentation Templates</Category>
    <ARM_x0020_Legacy_x0020_ID xmlns="f2ad5090-61a8-4b8c-ab70-68f4ff4d1933" xsi:nil="true"/>
    <TaxCatchAll xmlns="f2ad5090-61a8-4b8c-ab70-68f4ff4d1933">
      <Value>7</Value>
      <Value>1</Value>
    </TaxCatchAll>
    <j60c3ced31bb40378c6254d49035d966 xmlns="f2ad5090-61a8-4b8c-ab70-68f4ff4d193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2017</TermName>
          <TermId xmlns="http://schemas.microsoft.com/office/infopath/2007/PartnerControls">58467e81-5d99-44a5-abb5-12a016b65e9e</TermId>
        </TermInfo>
      </Terms>
    </j60c3ced31bb40378c6254d49035d966>
    <RoutingRuleDescription xmlns="http://schemas.microsoft.com/sharepoint/v3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051B49E6-D40A-449B-96D6-1E58A0D4D68B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5D1DD0FB-51BD-4D24-8542-CBF9ABFA21AE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DC27374F-D160-4C91-859E-E37D995B55B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2450A24-CAF8-414B-8885-6084926B56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2ad5090-61a8-4b8c-ab70-68f4ff4d1933"/>
    <ds:schemaRef ds:uri="http://schemas.microsoft.com/sharepoint/v3/fields"/>
    <ds:schemaRef ds:uri="c0950e01-db07-4e41-9c32-b7a8e9fccc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CB0AC43B-A8C4-4EFE-9F8E-033BBF5C46C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sharepoint/v3/fields"/>
    <ds:schemaRef ds:uri="http://schemas.microsoft.com/office/infopath/2007/PartnerControls"/>
    <ds:schemaRef ds:uri="c0950e01-db07-4e41-9c32-b7a8e9fccc9b"/>
    <ds:schemaRef ds:uri="f2ad5090-61a8-4b8c-ab70-68f4ff4d1933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Arm_PPT_2017_confidential</Template>
  <TotalTime>0</TotalTime>
  <Words>901</Words>
  <Application>Microsoft Macintosh PowerPoint</Application>
  <PresentationFormat>Widescreen</PresentationFormat>
  <Paragraphs>131</Paragraphs>
  <Slides>22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Mangal</vt:lpstr>
      <vt:lpstr>Wingdings</vt:lpstr>
      <vt:lpstr>ARM PPT template 2017_Confidential</vt:lpstr>
      <vt:lpstr>Microsoft Excel Worksheet</vt:lpstr>
      <vt:lpstr>Data Engineering  </vt:lpstr>
      <vt:lpstr>Outline</vt:lpstr>
      <vt:lpstr>Data Engineer</vt:lpstr>
      <vt:lpstr>Data Engineer</vt:lpstr>
      <vt:lpstr>Data Engineer</vt:lpstr>
      <vt:lpstr>PowerPoint Presentation</vt:lpstr>
      <vt:lpstr>Data Engineer</vt:lpstr>
      <vt:lpstr>Data Engineering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Exploring Data</vt:lpstr>
      <vt:lpstr>Exploring Data</vt:lpstr>
      <vt:lpstr>PowerPoint Presentation</vt:lpstr>
      <vt:lpstr>PowerPoint Presentation</vt:lpstr>
      <vt:lpstr>Exploring Data</vt:lpstr>
      <vt:lpstr>Exploring Data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Cloud Device Data</dc:title>
  <dc:subject/>
  <dc:creator>Philip Howell</dc:creator>
  <cp:keywords/>
  <dc:description/>
  <cp:lastModifiedBy/>
  <cp:revision>2</cp:revision>
  <dcterms:created xsi:type="dcterms:W3CDTF">2017-10-18T13:53:06Z</dcterms:created>
  <dcterms:modified xsi:type="dcterms:W3CDTF">2018-06-02T10:22:29Z</dcterms:modified>
  <cp:category/>
  <cp:contentStatus>Published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45c40ffca3445d9bf3205a60bd2f6d6">
    <vt:lpwstr>Confidential|28d1025d-1415-4984-b35e-5b79e7d32b5c</vt:lpwstr>
  </property>
  <property fmtid="{D5CDD505-2E9C-101B-9397-08002B2CF9AE}" pid="3" name="TaxKeyword">
    <vt:lpwstr/>
  </property>
  <property fmtid="{D5CDD505-2E9C-101B-9397-08002B2CF9AE}" pid="4" name="_dlc_policyId">
    <vt:lpwstr>0x0101004E4B3E189D714F49A85ED613D6AE4F95|-1756139441</vt:lpwstr>
  </property>
  <property fmtid="{D5CDD505-2E9C-101B-9397-08002B2CF9AE}" pid="5" name="vti_description">
    <vt:lpwstr/>
  </property>
  <property fmtid="{D5CDD505-2E9C-101B-9397-08002B2CF9AE}" pid="6" name="WorkflowChangePath">
    <vt:lpwstr>1069b4ef-e6f3-4ad7-8c8e-772136578697,10;</vt:lpwstr>
  </property>
  <property fmtid="{D5CDD505-2E9C-101B-9397-08002B2CF9AE}" pid="7" name="Confidentiality">
    <vt:lpwstr>1;#Confidential|28d1025d-1415-4984-b35e-5b79e7d32b5c</vt:lpwstr>
  </property>
  <property fmtid="{D5CDD505-2E9C-101B-9397-08002B2CF9AE}" pid="8" name="ContentTypeId">
    <vt:lpwstr>0x0101005C6975769EB1684CAB07571CAE07A11B0100BC81FA0C64ACC243A77959D9266C7751</vt:lpwstr>
  </property>
  <property fmtid="{D5CDD505-2E9C-101B-9397-08002B2CF9AE}" pid="9" name="Calendar Year">
    <vt:lpwstr>7;#2017|58467e81-5d99-44a5-abb5-12a016b65e9e</vt:lpwstr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ItemRetentionFormula">
    <vt:lpwstr/>
  </property>
  <property fmtid="{D5CDD505-2E9C-101B-9397-08002B2CF9AE}" pid="13" name="_dlc_LastRun">
    <vt:lpwstr>08/15/2015 23:02:11</vt:lpwstr>
  </property>
  <property fmtid="{D5CDD505-2E9C-101B-9397-08002B2CF9AE}" pid="14" name="_dlc_DocIdItemGuid">
    <vt:lpwstr>cc1ac92e-e9fc-4476-9404-c4c21bafd2ad</vt:lpwstr>
  </property>
  <property fmtid="{D5CDD505-2E9C-101B-9397-08002B2CF9AE}" pid="15" name="_dlc_ItemStageId">
    <vt:lpwstr>1</vt:lpwstr>
  </property>
  <property fmtid="{D5CDD505-2E9C-101B-9397-08002B2CF9AE}" pid="16" name="j60c3ced31bb40378c6254d49035d966">
    <vt:lpwstr>2015|ee47c3e7-6a69-4f36-9adf-1007c8d399a4</vt:lpwstr>
  </property>
</Properties>
</file>