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Tahoma"/>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E4E5058-530D-41FE-881E-5F4BE1198E75}">
  <a:tblStyle styleId="{8E4E5058-530D-41FE-881E-5F4BE1198E75}" styleName="Table_0"/>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Tahoma-bold.fntdata"/><Relationship Id="rId12" Type="http://schemas.openxmlformats.org/officeDocument/2006/relationships/slide" Target="slides/slide7.xml"/><Relationship Id="rId34" Type="http://schemas.openxmlformats.org/officeDocument/2006/relationships/font" Target="fonts/Tahoma-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 name="Shape 46"/>
        <p:cNvGrpSpPr/>
        <p:nvPr/>
      </p:nvGrpSpPr>
      <p:grpSpPr>
        <a:xfrm>
          <a:off x="0" y="0"/>
          <a:ext cx="0" cy="0"/>
          <a:chOff x="0" y="0"/>
          <a:chExt cx="0" cy="0"/>
        </a:xfrm>
      </p:grpSpPr>
      <p:sp>
        <p:nvSpPr>
          <p:cNvPr id="47" name="Shape 47"/>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48" name="Shape 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 tool for decision making for law enforcement as well as governing agencies.</a:t>
            </a:r>
          </a:p>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Dont ovewrite CSIR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Dont ovewrite CSIR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Dont ovewrite CSIR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Shape 55"/>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56" name="Shape 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Shape 246"/>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47" name="Shape 2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Shape 261"/>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62" name="Shape 2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Shape 303"/>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304" name="Shape 3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Shape 61"/>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62" name="Shape 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Dont ovewrite CSIR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Shape 97"/>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98" name="Shape 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Dont ovewrite CSIR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Dont ovewrite CSIR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9"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Dont ovewrite CSIR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p:spTree>
      <p:nvGrpSpPr>
        <p:cNvPr id="10"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 name="Shape 12"/>
          <p:cNvSpPr txBox="1"/>
          <p:nvPr>
            <p:ph type="ctrTitle"/>
          </p:nvPr>
        </p:nvSpPr>
        <p:spPr>
          <a:xfrm>
            <a:off x="685800" y="210498"/>
            <a:ext cx="7772400" cy="11025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1" i="0" sz="3600" u="none" cap="none" strike="noStrike">
                <a:solidFill>
                  <a:srgbClr val="012D50"/>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3" name="Shape 13"/>
          <p:cNvSpPr txBox="1"/>
          <p:nvPr>
            <p:ph idx="1" type="subTitle"/>
          </p:nvPr>
        </p:nvSpPr>
        <p:spPr>
          <a:xfrm>
            <a:off x="1371600" y="1491630"/>
            <a:ext cx="6400800" cy="828300"/>
          </a:xfrm>
          <a:prstGeom prst="rect">
            <a:avLst/>
          </a:prstGeom>
          <a:noFill/>
          <a:ln>
            <a:noFill/>
          </a:ln>
        </p:spPr>
        <p:txBody>
          <a:bodyPr anchorCtr="0" anchor="ctr" bIns="91425" lIns="91425" rIns="91425" tIns="91425"/>
          <a:lstStyle>
            <a:lvl1pPr indent="0" lvl="0" marL="0" marR="0" rtl="0" algn="ctr">
              <a:spcBef>
                <a:spcPts val="560"/>
              </a:spcBef>
              <a:spcAft>
                <a:spcPts val="0"/>
              </a:spcAft>
              <a:buClr>
                <a:srgbClr val="0F243E"/>
              </a:buClr>
              <a:buFont typeface="Arial"/>
              <a:buNone/>
              <a:defRPr b="0" i="0" sz="2800" u="none" cap="none" strike="noStrike">
                <a:solidFill>
                  <a:srgbClr val="0F243E"/>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ontent">
    <p:spTree>
      <p:nvGrpSpPr>
        <p:cNvPr id="14" name="Shape 14"/>
        <p:cNvGrpSpPr/>
        <p:nvPr/>
      </p:nvGrpSpPr>
      <p:grpSpPr>
        <a:xfrm>
          <a:off x="0" y="0"/>
          <a:ext cx="0" cy="0"/>
          <a:chOff x="0" y="0"/>
          <a:chExt cx="0" cy="0"/>
        </a:xfrm>
      </p:grpSpPr>
      <p:sp>
        <p:nvSpPr>
          <p:cNvPr id="15" name="Shape 15"/>
          <p:cNvSpPr/>
          <p:nvPr/>
        </p:nvSpPr>
        <p:spPr>
          <a:xfrm>
            <a:off x="98626" y="4867374"/>
            <a:ext cx="720000" cy="216000"/>
          </a:xfrm>
          <a:prstGeom prst="roundRect">
            <a:avLst>
              <a:gd fmla="val 16667" name="adj"/>
            </a:avLst>
          </a:prstGeom>
          <a:solidFill>
            <a:srgbClr val="012D50"/>
          </a:solid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i="0" lang="en" sz="1800" u="none" cap="none" strike="noStrike">
                <a:solidFill>
                  <a:schemeClr val="lt1"/>
                </a:solidFill>
                <a:latin typeface="Calibri"/>
                <a:ea typeface="Calibri"/>
                <a:cs typeface="Calibri"/>
                <a:sym typeface="Calibri"/>
              </a:rPr>
              <a:t>‹#›</a:t>
            </a:fld>
          </a:p>
        </p:txBody>
      </p:sp>
      <p:sp>
        <p:nvSpPr>
          <p:cNvPr id="16" name="Shape 16"/>
          <p:cNvSpPr txBox="1"/>
          <p:nvPr>
            <p:ph type="title"/>
          </p:nvPr>
        </p:nvSpPr>
        <p:spPr>
          <a:xfrm>
            <a:off x="457200" y="97966"/>
            <a:ext cx="8229600" cy="6375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1" i="0" sz="3200" u="none" cap="none" strike="noStrike">
                <a:solidFill>
                  <a:schemeClr val="lt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7" name="Shape 17"/>
          <p:cNvSpPr txBox="1"/>
          <p:nvPr>
            <p:ph idx="1" type="body"/>
          </p:nvPr>
        </p:nvSpPr>
        <p:spPr>
          <a:xfrm>
            <a:off x="457200" y="1113587"/>
            <a:ext cx="8229600" cy="30243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012D50"/>
              </a:buClr>
              <a:buSzPct val="100000"/>
              <a:buFont typeface="Arial"/>
              <a:buChar char="•"/>
              <a:defRPr b="0" i="0" sz="2400" u="none" cap="none" strike="noStrike">
                <a:solidFill>
                  <a:srgbClr val="012D50"/>
                </a:solidFill>
                <a:latin typeface="Arial"/>
                <a:ea typeface="Arial"/>
                <a:cs typeface="Arial"/>
                <a:sym typeface="Arial"/>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ast slide">
    <p:spTree>
      <p:nvGrpSpPr>
        <p:cNvPr id="18" name="Shape 18"/>
        <p:cNvGrpSpPr/>
        <p:nvPr/>
      </p:nvGrpSpPr>
      <p:grpSpPr>
        <a:xfrm>
          <a:off x="0" y="0"/>
          <a:ext cx="0" cy="0"/>
          <a:chOff x="0" y="0"/>
          <a:chExt cx="0" cy="0"/>
        </a:xfrm>
      </p:grpSpPr>
      <p:pic>
        <p:nvPicPr>
          <p:cNvPr id="19" name="Shape 19"/>
          <p:cNvPicPr preferRelativeResize="0"/>
          <p:nvPr/>
        </p:nvPicPr>
        <p:blipFill rotWithShape="1">
          <a:blip r:embed="rId2">
            <a:alphaModFix/>
          </a:blip>
          <a:srcRect b="0" l="0" r="0" t="0"/>
          <a:stretch/>
        </p:blipFill>
        <p:spPr>
          <a:xfrm>
            <a:off x="456" y="0"/>
            <a:ext cx="91431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mparison">
    <p:spTree>
      <p:nvGrpSpPr>
        <p:cNvPr id="20" name="Shape 20"/>
        <p:cNvGrpSpPr/>
        <p:nvPr/>
      </p:nvGrpSpPr>
      <p:grpSpPr>
        <a:xfrm>
          <a:off x="0" y="0"/>
          <a:ext cx="0" cy="0"/>
          <a:chOff x="0" y="0"/>
          <a:chExt cx="0" cy="0"/>
        </a:xfrm>
      </p:grpSpPr>
      <p:sp>
        <p:nvSpPr>
          <p:cNvPr id="21" name="Shape 21"/>
          <p:cNvSpPr txBox="1"/>
          <p:nvPr>
            <p:ph idx="1" type="body"/>
          </p:nvPr>
        </p:nvSpPr>
        <p:spPr>
          <a:xfrm>
            <a:off x="457200" y="1113587"/>
            <a:ext cx="4040100" cy="517500"/>
          </a:xfrm>
          <a:prstGeom prst="rect">
            <a:avLst/>
          </a:prstGeom>
          <a:noFill/>
          <a:ln>
            <a:noFill/>
          </a:ln>
        </p:spPr>
        <p:txBody>
          <a:bodyPr anchorCtr="0" anchor="b" bIns="91425" lIns="91425" rIns="91425" tIns="91425"/>
          <a:lstStyle>
            <a:lvl1pPr indent="0" lvl="0" marL="0" marR="0" rtl="0" algn="l">
              <a:spcBef>
                <a:spcPts val="440"/>
              </a:spcBef>
              <a:spcAft>
                <a:spcPts val="0"/>
              </a:spcAft>
              <a:buClr>
                <a:srgbClr val="012D50"/>
              </a:buClr>
              <a:buFont typeface="Arial"/>
              <a:buNone/>
              <a:defRPr b="1" i="0" sz="2200" u="none" cap="none" strike="noStrike">
                <a:solidFill>
                  <a:srgbClr val="012D50"/>
                </a:solidFill>
                <a:latin typeface="Arial"/>
                <a:ea typeface="Arial"/>
                <a:cs typeface="Arial"/>
                <a:sym typeface="Arial"/>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22" name="Shape 22"/>
          <p:cNvSpPr txBox="1"/>
          <p:nvPr>
            <p:ph idx="2" type="body"/>
          </p:nvPr>
        </p:nvSpPr>
        <p:spPr>
          <a:xfrm>
            <a:off x="457200" y="1631156"/>
            <a:ext cx="4040100" cy="29634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012D50"/>
              </a:buClr>
              <a:buSzPct val="100000"/>
              <a:buFont typeface="Arial"/>
              <a:buChar char="•"/>
              <a:defRPr b="0" i="0" sz="2400" u="none" cap="none" strike="noStrike">
                <a:solidFill>
                  <a:srgbClr val="012D50"/>
                </a:solidFill>
                <a:latin typeface="Arial"/>
                <a:ea typeface="Arial"/>
                <a:cs typeface="Arial"/>
                <a:sym typeface="Arial"/>
              </a:defRPr>
            </a:lvl1pPr>
            <a:lvl2pPr indent="-158750" lvl="1" marL="742950" marR="0" rtl="0" algn="l">
              <a:spcBef>
                <a:spcPts val="400"/>
              </a:spcBef>
              <a:spcAft>
                <a:spcPts val="0"/>
              </a:spcAft>
              <a:buClr>
                <a:srgbClr val="012D50"/>
              </a:buClr>
              <a:buSzPct val="100000"/>
              <a:buFont typeface="Arial"/>
              <a:buChar char="–"/>
              <a:defRPr b="0" i="0" sz="2000" u="none" cap="none" strike="noStrike">
                <a:solidFill>
                  <a:srgbClr val="012D50"/>
                </a:solidFill>
                <a:latin typeface="Arial"/>
                <a:ea typeface="Arial"/>
                <a:cs typeface="Arial"/>
                <a:sym typeface="Arial"/>
              </a:defRPr>
            </a:lvl2pPr>
            <a:lvl3pPr indent="-114300" lvl="2" marL="1143000" marR="0" rtl="0" algn="l">
              <a:spcBef>
                <a:spcPts val="360"/>
              </a:spcBef>
              <a:spcAft>
                <a:spcPts val="0"/>
              </a:spcAft>
              <a:buClr>
                <a:srgbClr val="012D50"/>
              </a:buClr>
              <a:buSzPct val="100000"/>
              <a:buFont typeface="Arial"/>
              <a:buChar char="•"/>
              <a:defRPr b="0" i="0" sz="1800" u="none" cap="none" strike="noStrike">
                <a:solidFill>
                  <a:srgbClr val="012D50"/>
                </a:solidFill>
                <a:latin typeface="Arial"/>
                <a:ea typeface="Arial"/>
                <a:cs typeface="Arial"/>
                <a:sym typeface="Arial"/>
              </a:defRPr>
            </a:lvl3pPr>
            <a:lvl4pPr indent="-127000" lvl="3" marL="1600200" marR="0" rtl="0" algn="l">
              <a:spcBef>
                <a:spcPts val="320"/>
              </a:spcBef>
              <a:spcAft>
                <a:spcPts val="0"/>
              </a:spcAft>
              <a:buClr>
                <a:srgbClr val="012D50"/>
              </a:buClr>
              <a:buSzPct val="100000"/>
              <a:buFont typeface="Arial"/>
              <a:buChar char="–"/>
              <a:defRPr b="0" i="0" sz="1600" u="none" cap="none" strike="noStrike">
                <a:solidFill>
                  <a:srgbClr val="012D50"/>
                </a:solidFill>
                <a:latin typeface="Arial"/>
                <a:ea typeface="Arial"/>
                <a:cs typeface="Arial"/>
                <a:sym typeface="Arial"/>
              </a:defRPr>
            </a:lvl4pPr>
            <a:lvl5pPr indent="-127000" lvl="4" marL="2057400" marR="0" rtl="0" algn="l">
              <a:spcBef>
                <a:spcPts val="320"/>
              </a:spcBef>
              <a:spcAft>
                <a:spcPts val="0"/>
              </a:spcAft>
              <a:buClr>
                <a:srgbClr val="012D50"/>
              </a:buClr>
              <a:buSzPct val="100000"/>
              <a:buFont typeface="Arial"/>
              <a:buChar char="»"/>
              <a:defRPr b="0" i="0" sz="1600" u="none" cap="none" strike="noStrike">
                <a:solidFill>
                  <a:srgbClr val="012D50"/>
                </a:solidFill>
                <a:latin typeface="Arial"/>
                <a:ea typeface="Arial"/>
                <a:cs typeface="Arial"/>
                <a:sym typeface="Arial"/>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23" name="Shape 23"/>
          <p:cNvSpPr txBox="1"/>
          <p:nvPr>
            <p:ph idx="3" type="body"/>
          </p:nvPr>
        </p:nvSpPr>
        <p:spPr>
          <a:xfrm>
            <a:off x="4645025" y="1113587"/>
            <a:ext cx="4041900" cy="517500"/>
          </a:xfrm>
          <a:prstGeom prst="rect">
            <a:avLst/>
          </a:prstGeom>
          <a:noFill/>
          <a:ln>
            <a:noFill/>
          </a:ln>
        </p:spPr>
        <p:txBody>
          <a:bodyPr anchorCtr="0" anchor="b" bIns="91425" lIns="91425" rIns="91425" tIns="91425"/>
          <a:lstStyle>
            <a:lvl1pPr indent="0" lvl="0" marL="0" marR="0" rtl="0" algn="l">
              <a:spcBef>
                <a:spcPts val="440"/>
              </a:spcBef>
              <a:spcAft>
                <a:spcPts val="0"/>
              </a:spcAft>
              <a:buClr>
                <a:srgbClr val="012D50"/>
              </a:buClr>
              <a:buFont typeface="Arial"/>
              <a:buNone/>
              <a:defRPr b="1" i="0" sz="2200" u="none" cap="none" strike="noStrike">
                <a:solidFill>
                  <a:srgbClr val="012D50"/>
                </a:solidFill>
                <a:latin typeface="Arial"/>
                <a:ea typeface="Arial"/>
                <a:cs typeface="Arial"/>
                <a:sym typeface="Arial"/>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24" name="Shape 24"/>
          <p:cNvSpPr txBox="1"/>
          <p:nvPr>
            <p:ph idx="4" type="body"/>
          </p:nvPr>
        </p:nvSpPr>
        <p:spPr>
          <a:xfrm>
            <a:off x="4645025" y="1631156"/>
            <a:ext cx="4041900" cy="2963400"/>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rgbClr val="012D50"/>
              </a:buClr>
              <a:buSzPct val="100000"/>
              <a:buFont typeface="Arial"/>
              <a:buChar char="•"/>
              <a:defRPr b="0" i="0" sz="2400" u="none" cap="none" strike="noStrike">
                <a:solidFill>
                  <a:srgbClr val="012D50"/>
                </a:solidFill>
                <a:latin typeface="Arial"/>
                <a:ea typeface="Arial"/>
                <a:cs typeface="Arial"/>
                <a:sym typeface="Arial"/>
              </a:defRPr>
            </a:lvl1pPr>
            <a:lvl2pPr indent="-158750" lvl="1" marL="742950" marR="0" rtl="0" algn="l">
              <a:spcBef>
                <a:spcPts val="400"/>
              </a:spcBef>
              <a:spcAft>
                <a:spcPts val="0"/>
              </a:spcAft>
              <a:buClr>
                <a:srgbClr val="012D50"/>
              </a:buClr>
              <a:buSzPct val="100000"/>
              <a:buFont typeface="Arial"/>
              <a:buChar char="–"/>
              <a:defRPr b="0" i="0" sz="2000" u="none" cap="none" strike="noStrike">
                <a:solidFill>
                  <a:srgbClr val="012D50"/>
                </a:solidFill>
                <a:latin typeface="Arial"/>
                <a:ea typeface="Arial"/>
                <a:cs typeface="Arial"/>
                <a:sym typeface="Arial"/>
              </a:defRPr>
            </a:lvl2pPr>
            <a:lvl3pPr indent="-114300" lvl="2" marL="1143000" marR="0" rtl="0" algn="l">
              <a:spcBef>
                <a:spcPts val="360"/>
              </a:spcBef>
              <a:spcAft>
                <a:spcPts val="0"/>
              </a:spcAft>
              <a:buClr>
                <a:srgbClr val="012D50"/>
              </a:buClr>
              <a:buSzPct val="100000"/>
              <a:buFont typeface="Arial"/>
              <a:buChar char="•"/>
              <a:defRPr b="0" i="0" sz="1800" u="none" cap="none" strike="noStrike">
                <a:solidFill>
                  <a:srgbClr val="012D50"/>
                </a:solidFill>
                <a:latin typeface="Arial"/>
                <a:ea typeface="Arial"/>
                <a:cs typeface="Arial"/>
                <a:sym typeface="Arial"/>
              </a:defRPr>
            </a:lvl3pPr>
            <a:lvl4pPr indent="-127000" lvl="3" marL="1600200" marR="0" rtl="0" algn="l">
              <a:spcBef>
                <a:spcPts val="320"/>
              </a:spcBef>
              <a:spcAft>
                <a:spcPts val="0"/>
              </a:spcAft>
              <a:buClr>
                <a:srgbClr val="012D50"/>
              </a:buClr>
              <a:buSzPct val="100000"/>
              <a:buFont typeface="Arial"/>
              <a:buChar char="–"/>
              <a:defRPr b="0" i="0" sz="1600" u="none" cap="none" strike="noStrike">
                <a:solidFill>
                  <a:srgbClr val="012D50"/>
                </a:solidFill>
                <a:latin typeface="Arial"/>
                <a:ea typeface="Arial"/>
                <a:cs typeface="Arial"/>
                <a:sym typeface="Arial"/>
              </a:defRPr>
            </a:lvl4pPr>
            <a:lvl5pPr indent="-127000" lvl="4" marL="2057400" marR="0" rtl="0" algn="l">
              <a:spcBef>
                <a:spcPts val="320"/>
              </a:spcBef>
              <a:spcAft>
                <a:spcPts val="0"/>
              </a:spcAft>
              <a:buClr>
                <a:srgbClr val="012D50"/>
              </a:buClr>
              <a:buSzPct val="100000"/>
              <a:buFont typeface="Arial"/>
              <a:buChar char="»"/>
              <a:defRPr b="0" i="0" sz="1600" u="none" cap="none" strike="noStrike">
                <a:solidFill>
                  <a:srgbClr val="012D50"/>
                </a:solidFill>
                <a:latin typeface="Arial"/>
                <a:ea typeface="Arial"/>
                <a:cs typeface="Arial"/>
                <a:sym typeface="Arial"/>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25" name="Shape 25"/>
          <p:cNvSpPr/>
          <p:nvPr/>
        </p:nvSpPr>
        <p:spPr>
          <a:xfrm>
            <a:off x="98626" y="4867374"/>
            <a:ext cx="720000" cy="216000"/>
          </a:xfrm>
          <a:prstGeom prst="roundRect">
            <a:avLst>
              <a:gd fmla="val 16667" name="adj"/>
            </a:avLst>
          </a:prstGeom>
          <a:solidFill>
            <a:srgbClr val="012D50"/>
          </a:solid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i="0" lang="en" sz="1800" u="none" cap="none" strike="noStrike">
                <a:solidFill>
                  <a:schemeClr val="lt1"/>
                </a:solidFill>
                <a:latin typeface="Calibri"/>
                <a:ea typeface="Calibri"/>
                <a:cs typeface="Calibri"/>
                <a:sym typeface="Calibri"/>
              </a:rPr>
              <a:t>‹#›</a:t>
            </a:fld>
          </a:p>
        </p:txBody>
      </p:sp>
      <p:sp>
        <p:nvSpPr>
          <p:cNvPr id="26" name="Shape 26"/>
          <p:cNvSpPr txBox="1"/>
          <p:nvPr>
            <p:ph type="title"/>
          </p:nvPr>
        </p:nvSpPr>
        <p:spPr>
          <a:xfrm>
            <a:off x="457200" y="97966"/>
            <a:ext cx="8229600" cy="6375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1" i="0" sz="3200" u="none" cap="none" strike="noStrike">
                <a:solidFill>
                  <a:schemeClr val="lt1"/>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27" name="Shape 27"/>
        <p:cNvGrpSpPr/>
        <p:nvPr/>
      </p:nvGrpSpPr>
      <p:grpSpPr>
        <a:xfrm>
          <a:off x="0" y="0"/>
          <a:ext cx="0" cy="0"/>
          <a:chOff x="0" y="0"/>
          <a:chExt cx="0" cy="0"/>
        </a:xfrm>
      </p:grpSpPr>
      <p:sp>
        <p:nvSpPr>
          <p:cNvPr id="28" name="Shape 28"/>
          <p:cNvSpPr txBox="1"/>
          <p:nvPr>
            <p:ph type="title"/>
          </p:nvPr>
        </p:nvSpPr>
        <p:spPr>
          <a:xfrm>
            <a:off x="1792288" y="3600450"/>
            <a:ext cx="5486400" cy="425100"/>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rgbClr val="012D50"/>
                </a:solidFill>
                <a:latin typeface="Arial"/>
                <a:ea typeface="Arial"/>
                <a:cs typeface="Arial"/>
                <a:sym typeface="Arial"/>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29" name="Shape 29"/>
          <p:cNvSpPr/>
          <p:nvPr>
            <p:ph idx="2" type="pic"/>
          </p:nvPr>
        </p:nvSpPr>
        <p:spPr>
          <a:xfrm>
            <a:off x="1792288" y="1059581"/>
            <a:ext cx="5486400" cy="2486100"/>
          </a:xfrm>
          <a:prstGeom prst="rect">
            <a:avLst/>
          </a:prstGeom>
          <a:noFill/>
          <a:ln>
            <a:noFill/>
          </a:ln>
        </p:spPr>
        <p:txBody>
          <a:bodyPr anchorCtr="0" anchor="t" bIns="91425" lIns="91425" rIns="91425" tIns="91425"/>
          <a:lstStyle>
            <a:lvl1pPr indent="0" lvl="0" marL="0" marR="0" rtl="0" algn="l">
              <a:spcBef>
                <a:spcPts val="480"/>
              </a:spcBef>
              <a:spcAft>
                <a:spcPts val="0"/>
              </a:spcAft>
              <a:buClr>
                <a:srgbClr val="012D50"/>
              </a:buClr>
              <a:buFont typeface="Arial"/>
              <a:buNone/>
              <a:defRPr b="0" i="0" sz="2400" u="none" cap="none" strike="noStrike">
                <a:solidFill>
                  <a:srgbClr val="012D50"/>
                </a:solidFill>
                <a:latin typeface="Arial"/>
                <a:ea typeface="Arial"/>
                <a:cs typeface="Arial"/>
                <a:sym typeface="Arial"/>
              </a:defRPr>
            </a:lvl1pPr>
            <a:lvl2pPr indent="0" lvl="1" marL="457200" marR="0" rtl="0" algn="l">
              <a:spcBef>
                <a:spcPts val="560"/>
              </a:spcBef>
              <a:spcAft>
                <a:spcPts val="0"/>
              </a:spcAft>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30" name="Shape 30"/>
          <p:cNvSpPr txBox="1"/>
          <p:nvPr>
            <p:ph idx="1" type="body"/>
          </p:nvPr>
        </p:nvSpPr>
        <p:spPr>
          <a:xfrm>
            <a:off x="1792288" y="4025503"/>
            <a:ext cx="5486400" cy="603600"/>
          </a:xfrm>
          <a:prstGeom prst="rect">
            <a:avLst/>
          </a:prstGeom>
          <a:noFill/>
          <a:ln>
            <a:noFill/>
          </a:ln>
        </p:spPr>
        <p:txBody>
          <a:bodyPr anchorCtr="0" anchor="t" bIns="91425" lIns="91425" rIns="91425" tIns="91425"/>
          <a:lstStyle>
            <a:lvl1pPr indent="0" lvl="0" marL="0" marR="0" rtl="0" algn="l">
              <a:spcBef>
                <a:spcPts val="280"/>
              </a:spcBef>
              <a:spcAft>
                <a:spcPts val="0"/>
              </a:spcAft>
              <a:buClr>
                <a:srgbClr val="012D50"/>
              </a:buClr>
              <a:buFont typeface="Arial"/>
              <a:buNone/>
              <a:defRPr b="0" i="0" sz="1400" u="none" cap="none" strike="noStrike">
                <a:solidFill>
                  <a:srgbClr val="012D50"/>
                </a:solidFill>
                <a:latin typeface="Arial"/>
                <a:ea typeface="Arial"/>
                <a:cs typeface="Arial"/>
                <a:sym typeface="Arial"/>
              </a:defRPr>
            </a:lvl1pPr>
            <a:lvl2pPr indent="0" lvl="1" marL="457200" marR="0" rtl="0" algn="l">
              <a:spcBef>
                <a:spcPts val="240"/>
              </a:spcBef>
              <a:spcAft>
                <a:spcPts val="0"/>
              </a:spcAft>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spcAft>
                <a:spcPts val="0"/>
              </a:spcAft>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spcAft>
                <a:spcPts val="0"/>
              </a:spcAft>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spcAft>
                <a:spcPts val="0"/>
              </a:spcAft>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31" name="Shape 31"/>
          <p:cNvSpPr/>
          <p:nvPr/>
        </p:nvSpPr>
        <p:spPr>
          <a:xfrm>
            <a:off x="98626" y="4867374"/>
            <a:ext cx="720000" cy="216000"/>
          </a:xfrm>
          <a:prstGeom prst="roundRect">
            <a:avLst>
              <a:gd fmla="val 16667" name="adj"/>
            </a:avLst>
          </a:prstGeom>
          <a:solidFill>
            <a:srgbClr val="012D50"/>
          </a:solid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i="0" lang="en" sz="1800" u="none" cap="none" strike="noStrike">
                <a:solidFill>
                  <a:schemeClr val="lt1"/>
                </a:solidFill>
                <a:latin typeface="Calibri"/>
                <a:ea typeface="Calibri"/>
                <a:cs typeface="Calibri"/>
                <a:sym typeface="Calibri"/>
              </a:rPr>
              <a:t>‹#›</a:t>
            </a:fld>
          </a:p>
        </p:txBody>
      </p:sp>
      <p:sp>
        <p:nvSpPr>
          <p:cNvPr id="32" name="Shape 32"/>
          <p:cNvSpPr txBox="1"/>
          <p:nvPr/>
        </p:nvSpPr>
        <p:spPr>
          <a:xfrm>
            <a:off x="457200" y="97966"/>
            <a:ext cx="8229600" cy="637500"/>
          </a:xfrm>
          <a:prstGeom prst="rect">
            <a:avLst/>
          </a:prstGeom>
          <a:noFill/>
          <a:ln>
            <a:noFill/>
          </a:ln>
        </p:spPr>
        <p:txBody>
          <a:bodyPr anchorCtr="0" anchor="ctr" bIns="45700" lIns="91425" rIns="91425" tIns="45700">
            <a:noAutofit/>
          </a:bodyPr>
          <a:lstStyle/>
          <a:p>
            <a:pPr indent="0" lvl="0" marL="0" marR="0" rtl="0" algn="l">
              <a:spcBef>
                <a:spcPts val="0"/>
              </a:spcBef>
              <a:spcAft>
                <a:spcPts val="0"/>
              </a:spcAft>
              <a:buSzPct val="25000"/>
              <a:buNone/>
            </a:pPr>
            <a:r>
              <a:rPr b="1" i="0" lang="en" sz="3200" u="none" cap="none" strike="noStrike">
                <a:solidFill>
                  <a:schemeClr val="lt1"/>
                </a:solidFill>
                <a:latin typeface="Arial"/>
                <a:ea typeface="Arial"/>
                <a:cs typeface="Arial"/>
                <a:sym typeface="Arial"/>
              </a:rPr>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33" name="Shape 33"/>
        <p:cNvGrpSpPr/>
        <p:nvPr/>
      </p:nvGrpSpPr>
      <p:grpSpPr>
        <a:xfrm>
          <a:off x="0" y="0"/>
          <a:ext cx="0" cy="0"/>
          <a:chOff x="0" y="0"/>
          <a:chExt cx="0" cy="0"/>
        </a:xfrm>
      </p:grpSpPr>
      <p:sp>
        <p:nvSpPr>
          <p:cNvPr id="34" name="Shape 34"/>
          <p:cNvSpPr/>
          <p:nvPr/>
        </p:nvSpPr>
        <p:spPr>
          <a:xfrm>
            <a:off x="98626" y="4867374"/>
            <a:ext cx="720000" cy="216000"/>
          </a:xfrm>
          <a:prstGeom prst="roundRect">
            <a:avLst>
              <a:gd fmla="val 16667" name="adj"/>
            </a:avLst>
          </a:prstGeom>
          <a:solidFill>
            <a:srgbClr val="012D50"/>
          </a:solidFill>
          <a:ln cap="flat" cmpd="sng" w="38100">
            <a:solidFill>
              <a:schemeClr val="lt1"/>
            </a:solidFill>
            <a:prstDash val="solid"/>
            <a:round/>
            <a:headEnd len="med" w="med" type="none"/>
            <a:tailEnd len="med" w="med" type="none"/>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i="0" lang="en" sz="1800" u="none" cap="none" strike="noStrike">
                <a:solidFill>
                  <a:schemeClr val="lt1"/>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35" name="Shape 35"/>
        <p:cNvGrpSpPr/>
        <p:nvPr/>
      </p:nvGrpSpPr>
      <p:grpSpPr>
        <a:xfrm>
          <a:off x="0" y="0"/>
          <a:ext cx="0" cy="0"/>
          <a:chOff x="0" y="0"/>
          <a:chExt cx="0" cy="0"/>
        </a:xfrm>
      </p:grpSpPr>
      <p:sp>
        <p:nvSpPr>
          <p:cNvPr id="36" name="Shape 36"/>
          <p:cNvSpPr txBox="1"/>
          <p:nvPr>
            <p:ph type="ctrTitle"/>
          </p:nvPr>
        </p:nvSpPr>
        <p:spPr>
          <a:xfrm>
            <a:off x="311708" y="744575"/>
            <a:ext cx="8520600" cy="2052600"/>
          </a:xfrm>
          <a:prstGeom prst="rect">
            <a:avLst/>
          </a:prstGeom>
          <a:noFill/>
          <a:ln>
            <a:noFill/>
          </a:ln>
        </p:spPr>
        <p:txBody>
          <a:bodyPr anchorCtr="0" anchor="b" bIns="91425" lIns="91425" rIns="91425" tIns="9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37" name="Shape 37"/>
          <p:cNvSpPr txBox="1"/>
          <p:nvPr>
            <p:ph idx="1" type="subTitle"/>
          </p:nvPr>
        </p:nvSpPr>
        <p:spPr>
          <a:xfrm>
            <a:off x="311700" y="2834125"/>
            <a:ext cx="8520600" cy="792600"/>
          </a:xfrm>
          <a:prstGeom prst="rect">
            <a:avLst/>
          </a:prstGeom>
          <a:noFill/>
          <a:ln>
            <a:noFill/>
          </a:ln>
        </p:spPr>
        <p:txBody>
          <a:bodyPr anchorCtr="0" anchor="ctr"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38" name="Shape 38"/>
          <p:cNvSpPr txBox="1"/>
          <p:nvPr>
            <p:ph idx="12" type="sldNum"/>
          </p:nvPr>
        </p:nvSpPr>
        <p:spPr>
          <a:xfrm>
            <a:off x="8472457" y="4663216"/>
            <a:ext cx="548700" cy="393600"/>
          </a:xfrm>
          <a:prstGeom prst="rect">
            <a:avLst/>
          </a:prstGeom>
        </p:spPr>
        <p:txBody>
          <a:bodyPr anchorCtr="0" anchor="ctr" bIns="45700" lIns="91425" rIns="91425" tIns="45700">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39" name="Shape 39"/>
        <p:cNvGrpSpPr/>
        <p:nvPr/>
      </p:nvGrpSpPr>
      <p:grpSpPr>
        <a:xfrm>
          <a:off x="0" y="0"/>
          <a:ext cx="0" cy="0"/>
          <a:chOff x="0" y="0"/>
          <a:chExt cx="0" cy="0"/>
        </a:xfrm>
      </p:grpSpPr>
      <p:sp>
        <p:nvSpPr>
          <p:cNvPr id="40" name="Shape 40"/>
          <p:cNvSpPr/>
          <p:nvPr/>
        </p:nvSpPr>
        <p:spPr>
          <a:xfrm>
            <a:off x="0" y="0"/>
            <a:ext cx="9144000" cy="937500"/>
          </a:xfrm>
          <a:prstGeom prst="rect">
            <a:avLst/>
          </a:prstGeom>
          <a:solidFill>
            <a:srgbClr val="0C0C0C"/>
          </a:solidFill>
          <a:ln>
            <a:noFill/>
          </a:ln>
        </p:spPr>
        <p:txBody>
          <a:bodyPr anchorCtr="0" anchor="ctr" bIns="45700" lIns="91425" rIns="91425" tIns="45700">
            <a:noAutofit/>
          </a:bodyPr>
          <a:lstStyle/>
          <a:p>
            <a:pPr lvl="0">
              <a:spcBef>
                <a:spcPts val="0"/>
              </a:spcBef>
              <a:buNone/>
            </a:pPr>
            <a:r>
              <a:t/>
            </a:r>
            <a:endParaRPr/>
          </a:p>
        </p:txBody>
      </p:sp>
      <p:sp>
        <p:nvSpPr>
          <p:cNvPr id="41" name="Shape 41"/>
          <p:cNvSpPr/>
          <p:nvPr/>
        </p:nvSpPr>
        <p:spPr>
          <a:xfrm>
            <a:off x="0" y="226265"/>
            <a:ext cx="9144000" cy="795916"/>
          </a:xfrm>
          <a:custGeom>
            <a:pathLst>
              <a:path extrusionOk="0" h="1440573" w="9144000">
                <a:moveTo>
                  <a:pt x="8881" y="1"/>
                </a:moveTo>
                <a:lnTo>
                  <a:pt x="9126239" y="44075"/>
                </a:lnTo>
                <a:lnTo>
                  <a:pt x="9144000" y="1303180"/>
                </a:lnTo>
                <a:lnTo>
                  <a:pt x="8922142" y="1440573"/>
                </a:lnTo>
                <a:lnTo>
                  <a:pt x="8672386" y="1291790"/>
                </a:lnTo>
                <a:lnTo>
                  <a:pt x="8449199" y="1414005"/>
                </a:lnTo>
                <a:lnTo>
                  <a:pt x="8210071" y="1302417"/>
                </a:lnTo>
                <a:lnTo>
                  <a:pt x="7976257" y="1408691"/>
                </a:lnTo>
                <a:lnTo>
                  <a:pt x="7737129" y="1286476"/>
                </a:lnTo>
                <a:lnTo>
                  <a:pt x="7503314" y="1414005"/>
                </a:lnTo>
                <a:lnTo>
                  <a:pt x="7269500" y="1291790"/>
                </a:lnTo>
                <a:lnTo>
                  <a:pt x="7030372" y="1414005"/>
                </a:lnTo>
                <a:lnTo>
                  <a:pt x="6796557" y="1281162"/>
                </a:lnTo>
                <a:lnTo>
                  <a:pt x="6568057" y="1414005"/>
                </a:lnTo>
                <a:lnTo>
                  <a:pt x="6334243" y="1281163"/>
                </a:lnTo>
                <a:lnTo>
                  <a:pt x="6100428" y="1419319"/>
                </a:lnTo>
                <a:lnTo>
                  <a:pt x="5866614" y="1281163"/>
                </a:lnTo>
                <a:lnTo>
                  <a:pt x="5632800" y="1424632"/>
                </a:lnTo>
                <a:lnTo>
                  <a:pt x="5388357" y="1286476"/>
                </a:lnTo>
                <a:lnTo>
                  <a:pt x="5154543" y="1424632"/>
                </a:lnTo>
                <a:lnTo>
                  <a:pt x="4920729" y="1297104"/>
                </a:lnTo>
                <a:lnTo>
                  <a:pt x="4686914" y="1429946"/>
                </a:lnTo>
                <a:lnTo>
                  <a:pt x="4447786" y="1291790"/>
                </a:lnTo>
                <a:lnTo>
                  <a:pt x="4219286" y="1435260"/>
                </a:lnTo>
                <a:lnTo>
                  <a:pt x="3980157" y="1281163"/>
                </a:lnTo>
                <a:lnTo>
                  <a:pt x="3746343" y="1429946"/>
                </a:lnTo>
                <a:lnTo>
                  <a:pt x="3512529" y="1291790"/>
                </a:lnTo>
                <a:lnTo>
                  <a:pt x="3284028" y="1429946"/>
                </a:lnTo>
                <a:lnTo>
                  <a:pt x="3044900" y="1297104"/>
                </a:lnTo>
                <a:lnTo>
                  <a:pt x="2805772" y="1429946"/>
                </a:lnTo>
                <a:lnTo>
                  <a:pt x="2571958" y="1297104"/>
                </a:lnTo>
                <a:lnTo>
                  <a:pt x="2343457" y="1429946"/>
                </a:lnTo>
                <a:lnTo>
                  <a:pt x="2104329" y="1291790"/>
                </a:lnTo>
                <a:lnTo>
                  <a:pt x="1865201" y="1435260"/>
                </a:lnTo>
                <a:lnTo>
                  <a:pt x="1631386" y="1281163"/>
                </a:lnTo>
                <a:lnTo>
                  <a:pt x="1402886" y="1435260"/>
                </a:lnTo>
                <a:lnTo>
                  <a:pt x="1163758" y="1291790"/>
                </a:lnTo>
                <a:lnTo>
                  <a:pt x="935257" y="1435260"/>
                </a:lnTo>
                <a:lnTo>
                  <a:pt x="696129" y="1291790"/>
                </a:lnTo>
                <a:lnTo>
                  <a:pt x="457001" y="1429946"/>
                </a:lnTo>
                <a:lnTo>
                  <a:pt x="217872" y="1291790"/>
                </a:lnTo>
                <a:lnTo>
                  <a:pt x="0" y="1435260"/>
                </a:lnTo>
                <a:cubicBezTo>
                  <a:pt x="2960" y="956840"/>
                  <a:pt x="5921" y="478421"/>
                  <a:pt x="8881" y="1"/>
                </a:cubicBezTo>
                <a:close/>
              </a:path>
            </a:pathLst>
          </a:custGeom>
          <a:solidFill>
            <a:schemeClr val="dk2"/>
          </a:solidFill>
          <a:ln>
            <a:noFill/>
          </a:ln>
        </p:spPr>
        <p:txBody>
          <a:bodyPr anchorCtr="0" anchor="ctr" bIns="45700" lIns="91425" rIns="91425" tIns="45700">
            <a:noAutofit/>
          </a:bodyPr>
          <a:lstStyle/>
          <a:p>
            <a:pPr lvl="0">
              <a:spcBef>
                <a:spcPts val="0"/>
              </a:spcBef>
              <a:buNone/>
            </a:pPr>
            <a:r>
              <a:t/>
            </a:r>
            <a:endParaRPr/>
          </a:p>
        </p:txBody>
      </p:sp>
      <p:cxnSp>
        <p:nvCxnSpPr>
          <p:cNvPr id="42" name="Shape 42"/>
          <p:cNvCxnSpPr/>
          <p:nvPr/>
        </p:nvCxnSpPr>
        <p:spPr>
          <a:xfrm flipH="1" rot="10800000">
            <a:off x="2258963" y="783855"/>
            <a:ext cx="4602300" cy="6900"/>
          </a:xfrm>
          <a:prstGeom prst="straightConnector1">
            <a:avLst/>
          </a:prstGeom>
          <a:noFill/>
          <a:ln cap="rnd" cmpd="sng" w="25400">
            <a:solidFill>
              <a:schemeClr val="accent2"/>
            </a:solidFill>
            <a:prstDash val="dot"/>
            <a:round/>
            <a:headEnd len="med" w="med" type="none"/>
            <a:tailEnd len="med" w="med" type="none"/>
          </a:ln>
        </p:spPr>
      </p:cxnSp>
      <p:sp>
        <p:nvSpPr>
          <p:cNvPr id="43" name="Shape 43"/>
          <p:cNvSpPr txBox="1"/>
          <p:nvPr>
            <p:ph idx="1" type="body"/>
          </p:nvPr>
        </p:nvSpPr>
        <p:spPr>
          <a:xfrm>
            <a:off x="457200" y="1200150"/>
            <a:ext cx="8229600" cy="3630000"/>
          </a:xfrm>
          <a:prstGeom prst="rect">
            <a:avLst/>
          </a:prstGeom>
          <a:noFill/>
          <a:ln>
            <a:noFill/>
          </a:ln>
        </p:spPr>
        <p:txBody>
          <a:bodyPr anchorCtr="0" anchor="ctr" bIns="91425" lIns="91425" rIns="91425" tIns="91425"/>
          <a:lstStyle>
            <a:lvl1pPr lvl="0" rtl="0">
              <a:spcBef>
                <a:spcPts val="0"/>
              </a:spcBef>
              <a:defRPr>
                <a:latin typeface="Times New Roman"/>
                <a:ea typeface="Times New Roman"/>
                <a:cs typeface="Times New Roman"/>
                <a:sym typeface="Times New Roman"/>
              </a:defRPr>
            </a:lvl1pPr>
            <a:lvl2pPr lvl="1" rtl="0">
              <a:spcBef>
                <a:spcPts val="0"/>
              </a:spcBef>
              <a:defRPr>
                <a:latin typeface="Times New Roman"/>
                <a:ea typeface="Times New Roman"/>
                <a:cs typeface="Times New Roman"/>
                <a:sym typeface="Times New Roman"/>
              </a:defRPr>
            </a:lvl2pPr>
            <a:lvl3pPr lvl="2" rtl="0">
              <a:spcBef>
                <a:spcPts val="0"/>
              </a:spcBef>
              <a:defRPr>
                <a:latin typeface="Times New Roman"/>
                <a:ea typeface="Times New Roman"/>
                <a:cs typeface="Times New Roman"/>
                <a:sym typeface="Times New Roman"/>
              </a:defRPr>
            </a:lvl3pPr>
            <a:lvl4pPr lvl="3" rtl="0">
              <a:spcBef>
                <a:spcPts val="0"/>
              </a:spcBef>
              <a:defRPr>
                <a:latin typeface="Times New Roman"/>
                <a:ea typeface="Times New Roman"/>
                <a:cs typeface="Times New Roman"/>
                <a:sym typeface="Times New Roman"/>
              </a:defRPr>
            </a:lvl4pPr>
            <a:lvl5pPr lvl="4" rtl="0">
              <a:spcBef>
                <a:spcPts val="0"/>
              </a:spcBef>
              <a:defRPr>
                <a:latin typeface="Times New Roman"/>
                <a:ea typeface="Times New Roman"/>
                <a:cs typeface="Times New Roman"/>
                <a:sym typeface="Times New Roman"/>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4" name="Shape 44"/>
          <p:cNvSpPr txBox="1"/>
          <p:nvPr>
            <p:ph type="title"/>
          </p:nvPr>
        </p:nvSpPr>
        <p:spPr>
          <a:xfrm>
            <a:off x="457200" y="13321"/>
            <a:ext cx="8229600" cy="857400"/>
          </a:xfrm>
          <a:prstGeom prst="rect">
            <a:avLst/>
          </a:prstGeom>
          <a:noFill/>
          <a:ln>
            <a:noFill/>
          </a:ln>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5" name="Shape 45"/>
          <p:cNvSpPr txBox="1"/>
          <p:nvPr>
            <p:ph idx="12" type="sldNum"/>
          </p:nvPr>
        </p:nvSpPr>
        <p:spPr>
          <a:xfrm>
            <a:off x="8556791" y="4749850"/>
            <a:ext cx="548700" cy="393600"/>
          </a:xfrm>
          <a:prstGeom prst="rect">
            <a:avLst/>
          </a:prstGeom>
        </p:spPr>
        <p:txBody>
          <a:bodyPr anchorCtr="0" anchor="ctr" bIns="45700" lIns="91425" rIns="91425" tIns="45700">
            <a:noAutofit/>
          </a:bodyPr>
          <a:lstStyle/>
          <a:p>
            <a:pPr lvl="0" rt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6553200" y="4767262"/>
            <a:ext cx="2133600" cy="273900"/>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pic>
        <p:nvPicPr>
          <p:cNvPr id="9" name="Shape 9"/>
          <p:cNvPicPr preferRelativeResize="0"/>
          <p:nvPr/>
        </p:nvPicPr>
        <p:blipFill rotWithShape="1">
          <a:blip r:embed="rId1">
            <a:alphaModFix/>
          </a:blip>
          <a:srcRect b="0" l="0" r="0" t="0"/>
          <a:stretch/>
        </p:blipFill>
        <p:spPr>
          <a:xfrm>
            <a:off x="456" y="0"/>
            <a:ext cx="91431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7.jp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39.png"/><Relationship Id="rId6"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5.png"/><Relationship Id="rId11" Type="http://schemas.openxmlformats.org/officeDocument/2006/relationships/image" Target="../media/image33.png"/><Relationship Id="rId10" Type="http://schemas.openxmlformats.org/officeDocument/2006/relationships/image" Target="../media/image29.png"/><Relationship Id="rId9"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6.png"/><Relationship Id="rId7" Type="http://schemas.openxmlformats.org/officeDocument/2006/relationships/image" Target="../media/image32.png"/><Relationship Id="rId8"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38.png"/><Relationship Id="rId5"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mailto:vmarivate@csir.co.za" TargetMode="External"/><Relationship Id="rId4" Type="http://schemas.openxmlformats.org/officeDocument/2006/relationships/hyperlink" Target="http://dsideweb.github.io" TargetMode="External"/><Relationship Id="rId5" Type="http://schemas.openxmlformats.org/officeDocument/2006/relationships/image" Target="../media/image45.gif"/><Relationship Id="rId6" Type="http://schemas.openxmlformats.org/officeDocument/2006/relationships/image" Target="../media/image38.png"/></Relationships>
</file>

<file path=ppt/slides/_rels/slide25.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52.png"/><Relationship Id="rId13" Type="http://schemas.openxmlformats.org/officeDocument/2006/relationships/image" Target="../media/image55.png"/><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44.png"/><Relationship Id="rId9" Type="http://schemas.openxmlformats.org/officeDocument/2006/relationships/image" Target="../media/image49.png"/><Relationship Id="rId5" Type="http://schemas.openxmlformats.org/officeDocument/2006/relationships/image" Target="../media/image43.png"/><Relationship Id="rId6" Type="http://schemas.openxmlformats.org/officeDocument/2006/relationships/image" Target="../media/image50.png"/><Relationship Id="rId7" Type="http://schemas.openxmlformats.org/officeDocument/2006/relationships/image" Target="../media/image48.png"/><Relationship Id="rId8"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deeplearningindaba.com" TargetMode="External"/><Relationship Id="rId4" Type="http://schemas.openxmlformats.org/officeDocument/2006/relationships/image" Target="../media/image51.png"/><Relationship Id="rId5" Type="http://schemas.openxmlformats.org/officeDocument/2006/relationships/image" Target="../media/image58.png"/><Relationship Id="rId6" Type="http://schemas.openxmlformats.org/officeDocument/2006/relationships/image" Target="../media/image61.png"/><Relationship Id="rId7"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deeplearningindaba.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deeplearningindaba.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1.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11.png"/><Relationship Id="rId9"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 name="Shape 49"/>
        <p:cNvGrpSpPr/>
        <p:nvPr/>
      </p:nvGrpSpPr>
      <p:grpSpPr>
        <a:xfrm>
          <a:off x="0" y="0"/>
          <a:ext cx="0" cy="0"/>
          <a:chOff x="0" y="0"/>
          <a:chExt cx="0" cy="0"/>
        </a:xfrm>
      </p:grpSpPr>
      <p:sp>
        <p:nvSpPr>
          <p:cNvPr id="50" name="Shape 50"/>
          <p:cNvSpPr txBox="1"/>
          <p:nvPr>
            <p:ph type="ctrTitle"/>
          </p:nvPr>
        </p:nvSpPr>
        <p:spPr>
          <a:xfrm>
            <a:off x="685800" y="70473"/>
            <a:ext cx="7772400" cy="1102500"/>
          </a:xfrm>
          <a:prstGeom prst="rect">
            <a:avLst/>
          </a:prstGeom>
        </p:spPr>
        <p:txBody>
          <a:bodyPr anchorCtr="0" anchor="ctr" bIns="91425" lIns="91425" rIns="91425" tIns="91425">
            <a:noAutofit/>
          </a:bodyPr>
          <a:lstStyle/>
          <a:p>
            <a:pPr lvl="0">
              <a:spcBef>
                <a:spcPts val="0"/>
              </a:spcBef>
              <a:buNone/>
            </a:pPr>
            <a:r>
              <a:rPr lang="en"/>
              <a:t>Down the meerkat hole </a:t>
            </a:r>
            <a:br>
              <a:rPr lang="en"/>
            </a:br>
            <a:r>
              <a:rPr lang="en"/>
              <a:t>- stay curious</a:t>
            </a:r>
          </a:p>
        </p:txBody>
      </p:sp>
      <p:sp>
        <p:nvSpPr>
          <p:cNvPr id="51" name="Shape 51"/>
          <p:cNvSpPr txBox="1"/>
          <p:nvPr>
            <p:ph idx="1" type="subTitle"/>
          </p:nvPr>
        </p:nvSpPr>
        <p:spPr>
          <a:xfrm>
            <a:off x="230050" y="1648023"/>
            <a:ext cx="8372100" cy="2318400"/>
          </a:xfrm>
          <a:prstGeom prst="rect">
            <a:avLst/>
          </a:prstGeom>
        </p:spPr>
        <p:txBody>
          <a:bodyPr anchorCtr="0" anchor="ctr" bIns="91425" lIns="91425" rIns="91425" tIns="91425">
            <a:noAutofit/>
          </a:bodyPr>
          <a:lstStyle/>
          <a:p>
            <a:pPr lvl="0" rtl="0">
              <a:spcBef>
                <a:spcPts val="0"/>
              </a:spcBef>
              <a:buNone/>
            </a:pPr>
            <a:r>
              <a:rPr b="1" lang="en" sz="2200"/>
              <a:t>Modelling and Digital Science - Data Science</a:t>
            </a:r>
          </a:p>
          <a:p>
            <a:pPr lvl="0">
              <a:spcBef>
                <a:spcPts val="0"/>
              </a:spcBef>
              <a:buNone/>
            </a:pPr>
            <a:r>
              <a:rPr lang="en" sz="2200"/>
              <a:t>Dr. Vukosi Marivate - Senior Data Scientist </a:t>
            </a:r>
          </a:p>
          <a:p>
            <a:pPr lvl="0" rtl="0">
              <a:spcBef>
                <a:spcPts val="0"/>
              </a:spcBef>
              <a:buNone/>
            </a:pPr>
            <a:r>
              <a:rPr lang="en" sz="2200"/>
              <a:t>Ms. Nyalleng - Senior Data Scientist </a:t>
            </a:r>
          </a:p>
          <a:p>
            <a:pPr lvl="0">
              <a:spcBef>
                <a:spcPts val="0"/>
              </a:spcBef>
              <a:buNone/>
            </a:pPr>
            <a:r>
              <a:rPr i="1" lang="en" sz="2200"/>
              <a:t>Data Science Africa 2017</a:t>
            </a:r>
          </a:p>
          <a:p>
            <a:pPr lvl="0">
              <a:spcBef>
                <a:spcPts val="0"/>
              </a:spcBef>
              <a:buNone/>
            </a:pPr>
            <a:r>
              <a:t/>
            </a:r>
            <a:endParaRPr sz="2200"/>
          </a:p>
          <a:p>
            <a:pPr lvl="0" rtl="0">
              <a:spcBef>
                <a:spcPts val="0"/>
              </a:spcBef>
              <a:buClr>
                <a:schemeClr val="dk1"/>
              </a:buClr>
              <a:buSzPct val="50000"/>
              <a:buFont typeface="Arial"/>
              <a:buNone/>
            </a:pPr>
            <a:r>
              <a:t/>
            </a:r>
            <a:endParaRPr sz="2200"/>
          </a:p>
          <a:p>
            <a:pPr lvl="0" rtl="0">
              <a:spcBef>
                <a:spcPts val="0"/>
              </a:spcBef>
              <a:buNone/>
            </a:pPr>
            <a:r>
              <a:t/>
            </a:r>
            <a:endParaRPr b="1" i="1" sz="1200">
              <a:solidFill>
                <a:srgbClr val="FFFFFF"/>
              </a:solidFill>
            </a:endParaRPr>
          </a:p>
        </p:txBody>
      </p:sp>
      <p:pic>
        <p:nvPicPr>
          <p:cNvPr descr="Meerkat" id="52" name="Shape 52"/>
          <p:cNvPicPr preferRelativeResize="0"/>
          <p:nvPr/>
        </p:nvPicPr>
        <p:blipFill>
          <a:blip r:embed="rId3">
            <a:alphaModFix/>
          </a:blip>
          <a:stretch>
            <a:fillRect/>
          </a:stretch>
        </p:blipFill>
        <p:spPr>
          <a:xfrm>
            <a:off x="0" y="0"/>
            <a:ext cx="1240517" cy="826874"/>
          </a:xfrm>
          <a:prstGeom prst="rect">
            <a:avLst/>
          </a:prstGeom>
          <a:noFill/>
          <a:ln>
            <a:noFill/>
          </a:ln>
        </p:spPr>
      </p:pic>
      <p:pic>
        <p:nvPicPr>
          <p:cNvPr descr="Meerkat, Meerkats, Family ..." id="53" name="Shape 53"/>
          <p:cNvPicPr preferRelativeResize="0"/>
          <p:nvPr/>
        </p:nvPicPr>
        <p:blipFill>
          <a:blip r:embed="rId4">
            <a:alphaModFix/>
          </a:blip>
          <a:stretch>
            <a:fillRect/>
          </a:stretch>
        </p:blipFill>
        <p:spPr>
          <a:xfrm>
            <a:off x="7439656" y="0"/>
            <a:ext cx="1278256" cy="826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descr="official_mentions.png" id="137" name="Shape 137"/>
          <p:cNvPicPr preferRelativeResize="0"/>
          <p:nvPr/>
        </p:nvPicPr>
        <p:blipFill>
          <a:blip r:embed="rId3">
            <a:alphaModFix/>
          </a:blip>
          <a:stretch>
            <a:fillRect/>
          </a:stretch>
        </p:blipFill>
        <p:spPr>
          <a:xfrm>
            <a:off x="293400" y="2368724"/>
            <a:ext cx="2609757" cy="1842935"/>
          </a:xfrm>
          <a:prstGeom prst="rect">
            <a:avLst/>
          </a:prstGeom>
          <a:noFill/>
          <a:ln>
            <a:noFill/>
          </a:ln>
        </p:spPr>
      </p:pic>
      <p:sp>
        <p:nvSpPr>
          <p:cNvPr id="138" name="Shape 138"/>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sz="3000"/>
              <a:t>Research: Trust Models</a:t>
            </a:r>
          </a:p>
        </p:txBody>
      </p:sp>
      <p:pic>
        <p:nvPicPr>
          <p:cNvPr descr="facebook-147.png" id="139" name="Shape 139"/>
          <p:cNvPicPr preferRelativeResize="0"/>
          <p:nvPr/>
        </p:nvPicPr>
        <p:blipFill>
          <a:blip r:embed="rId4">
            <a:alphaModFix/>
          </a:blip>
          <a:stretch>
            <a:fillRect/>
          </a:stretch>
        </p:blipFill>
        <p:spPr>
          <a:xfrm>
            <a:off x="8136175" y="0"/>
            <a:ext cx="666266" cy="666266"/>
          </a:xfrm>
          <a:prstGeom prst="rect">
            <a:avLst/>
          </a:prstGeom>
          <a:noFill/>
          <a:ln>
            <a:noFill/>
          </a:ln>
        </p:spPr>
      </p:pic>
      <p:pic>
        <p:nvPicPr>
          <p:cNvPr descr="twitter-logo_22.png" id="140" name="Shape 140"/>
          <p:cNvPicPr preferRelativeResize="0"/>
          <p:nvPr/>
        </p:nvPicPr>
        <p:blipFill>
          <a:blip r:embed="rId5">
            <a:alphaModFix/>
          </a:blip>
          <a:stretch>
            <a:fillRect/>
          </a:stretch>
        </p:blipFill>
        <p:spPr>
          <a:xfrm>
            <a:off x="7284375" y="-18018"/>
            <a:ext cx="806157" cy="693295"/>
          </a:xfrm>
          <a:prstGeom prst="rect">
            <a:avLst/>
          </a:prstGeom>
          <a:noFill/>
          <a:ln>
            <a:noFill/>
          </a:ln>
        </p:spPr>
      </p:pic>
      <p:sp>
        <p:nvSpPr>
          <p:cNvPr id="141" name="Shape 141"/>
          <p:cNvSpPr txBox="1"/>
          <p:nvPr>
            <p:ph idx="1" type="body"/>
          </p:nvPr>
        </p:nvSpPr>
        <p:spPr>
          <a:xfrm>
            <a:off x="156300" y="959175"/>
            <a:ext cx="8868300" cy="1601700"/>
          </a:xfrm>
          <a:prstGeom prst="rect">
            <a:avLst/>
          </a:prstGeom>
        </p:spPr>
        <p:txBody>
          <a:bodyPr anchorCtr="0" anchor="t" bIns="91425" lIns="91425" rIns="91425" tIns="91425">
            <a:noAutofit/>
          </a:bodyPr>
          <a:lstStyle/>
          <a:p>
            <a:pPr indent="-69850" lvl="0" marL="0" rtl="0">
              <a:spcBef>
                <a:spcPts val="0"/>
              </a:spcBef>
              <a:buClr>
                <a:schemeClr val="dk1"/>
              </a:buClr>
              <a:buSzPct val="61111"/>
              <a:buFont typeface="Arial"/>
              <a:buNone/>
            </a:pPr>
            <a:r>
              <a:rPr b="1" lang="en" sz="1800"/>
              <a:t>Trust Models (Who to believe?)</a:t>
            </a:r>
          </a:p>
          <a:p>
            <a:pPr indent="-317500" lvl="0" marL="457200" rtl="0">
              <a:spcBef>
                <a:spcPts val="0"/>
              </a:spcBef>
              <a:buSzPct val="100000"/>
            </a:pPr>
            <a:r>
              <a:rPr b="1" lang="en" sz="1400"/>
              <a:t>More trust:</a:t>
            </a:r>
            <a:r>
              <a:rPr lang="en" sz="1400"/>
              <a:t> Multiple users experience same incident, same user area etc.</a:t>
            </a:r>
          </a:p>
          <a:p>
            <a:pPr indent="-317500" lvl="0" marL="457200" rtl="0">
              <a:spcBef>
                <a:spcPts val="0"/>
              </a:spcBef>
              <a:buSzPct val="100000"/>
            </a:pPr>
            <a:r>
              <a:rPr b="1" lang="en" sz="1400"/>
              <a:t>Less trust:</a:t>
            </a:r>
            <a:r>
              <a:rPr lang="en" sz="1400"/>
              <a:t> Trending topic spam, user in different location to incident, etc.</a:t>
            </a:r>
          </a:p>
          <a:p>
            <a:pPr indent="-317500" lvl="0" marL="457200" rtl="0">
              <a:spcBef>
                <a:spcPts val="0"/>
              </a:spcBef>
              <a:buSzPct val="100000"/>
            </a:pPr>
            <a:r>
              <a:rPr lang="en" sz="1400"/>
              <a:t>Who is Authority? </a:t>
            </a:r>
          </a:p>
          <a:p>
            <a:pPr indent="0" lvl="0" marL="0" rtl="0">
              <a:spcBef>
                <a:spcPts val="0"/>
              </a:spcBef>
              <a:buNone/>
            </a:pPr>
            <a:r>
              <a:t/>
            </a:r>
            <a:endParaRPr sz="2200"/>
          </a:p>
        </p:txBody>
      </p:sp>
      <p:pic>
        <p:nvPicPr>
          <p:cNvPr descr="unofficial_mentions.png" id="142" name="Shape 142"/>
          <p:cNvPicPr preferRelativeResize="0"/>
          <p:nvPr/>
        </p:nvPicPr>
        <p:blipFill>
          <a:blip r:embed="rId6">
            <a:alphaModFix/>
          </a:blip>
          <a:stretch>
            <a:fillRect/>
          </a:stretch>
        </p:blipFill>
        <p:spPr>
          <a:xfrm>
            <a:off x="3891775" y="2368724"/>
            <a:ext cx="2596896" cy="1842938"/>
          </a:xfrm>
          <a:prstGeom prst="rect">
            <a:avLst/>
          </a:prstGeom>
          <a:noFill/>
          <a:ln>
            <a:noFill/>
          </a:ln>
        </p:spPr>
      </p:pic>
      <p:sp>
        <p:nvSpPr>
          <p:cNvPr id="143" name="Shape 143"/>
          <p:cNvSpPr txBox="1"/>
          <p:nvPr/>
        </p:nvSpPr>
        <p:spPr>
          <a:xfrm>
            <a:off x="1619900" y="4490496"/>
            <a:ext cx="5790300" cy="693300"/>
          </a:xfrm>
          <a:prstGeom prst="rect">
            <a:avLst/>
          </a:prstGeom>
          <a:noFill/>
          <a:ln>
            <a:noFill/>
          </a:ln>
        </p:spPr>
        <p:txBody>
          <a:bodyPr anchorCtr="0" anchor="t" bIns="91425" lIns="91425" rIns="91425" tIns="91425">
            <a:noAutofit/>
          </a:bodyPr>
          <a:lstStyle/>
          <a:p>
            <a:pPr lvl="0" rtl="0">
              <a:spcBef>
                <a:spcPts val="0"/>
              </a:spcBef>
              <a:buNone/>
            </a:pPr>
            <a:r>
              <a:rPr b="1" i="1" lang="en" sz="1200"/>
              <a:t>Dr. Vukosi Marivate, </a:t>
            </a:r>
            <a:r>
              <a:rPr lang="en" sz="1200"/>
              <a:t>Extracting South African safety and security incident patterns from social media</a:t>
            </a:r>
            <a:r>
              <a:rPr b="1" i="1" lang="en" sz="1200"/>
              <a:t> (PRASA 2015)</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Shape 148"/>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sz="3000"/>
              <a:t>Research: Behavioural Modelling</a:t>
            </a:r>
          </a:p>
        </p:txBody>
      </p:sp>
      <p:pic>
        <p:nvPicPr>
          <p:cNvPr descr="facebook-147.png" id="149" name="Shape 149"/>
          <p:cNvPicPr preferRelativeResize="0"/>
          <p:nvPr/>
        </p:nvPicPr>
        <p:blipFill>
          <a:blip r:embed="rId3">
            <a:alphaModFix/>
          </a:blip>
          <a:stretch>
            <a:fillRect/>
          </a:stretch>
        </p:blipFill>
        <p:spPr>
          <a:xfrm>
            <a:off x="8136175" y="0"/>
            <a:ext cx="666266" cy="666266"/>
          </a:xfrm>
          <a:prstGeom prst="rect">
            <a:avLst/>
          </a:prstGeom>
          <a:noFill/>
          <a:ln>
            <a:noFill/>
          </a:ln>
        </p:spPr>
      </p:pic>
      <p:pic>
        <p:nvPicPr>
          <p:cNvPr descr="twitter-logo_22.png" id="150" name="Shape 150"/>
          <p:cNvPicPr preferRelativeResize="0"/>
          <p:nvPr/>
        </p:nvPicPr>
        <p:blipFill>
          <a:blip r:embed="rId4">
            <a:alphaModFix/>
          </a:blip>
          <a:stretch>
            <a:fillRect/>
          </a:stretch>
        </p:blipFill>
        <p:spPr>
          <a:xfrm>
            <a:off x="7284375" y="-18018"/>
            <a:ext cx="806157" cy="693295"/>
          </a:xfrm>
          <a:prstGeom prst="rect">
            <a:avLst/>
          </a:prstGeom>
          <a:noFill/>
          <a:ln>
            <a:noFill/>
          </a:ln>
        </p:spPr>
      </p:pic>
      <p:sp>
        <p:nvSpPr>
          <p:cNvPr id="151" name="Shape 151"/>
          <p:cNvSpPr txBox="1"/>
          <p:nvPr>
            <p:ph idx="1" type="body"/>
          </p:nvPr>
        </p:nvSpPr>
        <p:spPr>
          <a:xfrm>
            <a:off x="156300" y="902025"/>
            <a:ext cx="8868300" cy="3978000"/>
          </a:xfrm>
          <a:prstGeom prst="rect">
            <a:avLst/>
          </a:prstGeom>
        </p:spPr>
        <p:txBody>
          <a:bodyPr anchorCtr="0" anchor="t" bIns="91425" lIns="91425" rIns="91425" tIns="91425">
            <a:noAutofit/>
          </a:bodyPr>
          <a:lstStyle/>
          <a:p>
            <a:pPr indent="-69850" lvl="0" marL="0" rtl="0">
              <a:spcBef>
                <a:spcPts val="0"/>
              </a:spcBef>
              <a:buClr>
                <a:schemeClr val="dk1"/>
              </a:buClr>
              <a:buSzPct val="61111"/>
              <a:buFont typeface="Arial"/>
              <a:buNone/>
            </a:pPr>
            <a:r>
              <a:rPr b="1" lang="en" sz="1800"/>
              <a:t>Behavioural Models </a:t>
            </a:r>
          </a:p>
          <a:p>
            <a:pPr indent="-317500" lvl="0" marL="457200" rtl="0">
              <a:spcBef>
                <a:spcPts val="0"/>
              </a:spcBef>
              <a:buSzPct val="100000"/>
            </a:pPr>
            <a:r>
              <a:rPr lang="en" sz="1400"/>
              <a:t>Identified Incidents</a:t>
            </a:r>
          </a:p>
          <a:p>
            <a:pPr indent="-317500" lvl="0" marL="457200" rtl="0">
              <a:spcBef>
                <a:spcPts val="0"/>
              </a:spcBef>
              <a:buSzPct val="100000"/>
            </a:pPr>
            <a:r>
              <a:rPr lang="en" sz="1400"/>
              <a:t>Extract Locations</a:t>
            </a:r>
          </a:p>
          <a:p>
            <a:pPr indent="-317500" lvl="1" marL="914400" rtl="0">
              <a:spcBef>
                <a:spcPts val="0"/>
              </a:spcBef>
              <a:buSzPct val="100000"/>
            </a:pPr>
            <a:r>
              <a:rPr lang="en" sz="1400"/>
              <a:t>Some posts have GPS locations (most don’t)</a:t>
            </a:r>
          </a:p>
          <a:p>
            <a:pPr indent="-317500" lvl="1" marL="914400" rtl="0">
              <a:spcBef>
                <a:spcPts val="0"/>
              </a:spcBef>
              <a:buSzPct val="100000"/>
            </a:pPr>
            <a:r>
              <a:rPr lang="en" sz="1400"/>
              <a:t>Extract described locations from text</a:t>
            </a:r>
          </a:p>
          <a:p>
            <a:pPr indent="0" lvl="0" marL="0" rtl="0">
              <a:spcBef>
                <a:spcPts val="0"/>
              </a:spcBef>
              <a:buNone/>
            </a:pPr>
            <a:r>
              <a:rPr b="1" lang="en" sz="1800"/>
              <a:t>Mapping and Modelling movement of incidents</a:t>
            </a:r>
          </a:p>
          <a:p>
            <a:pPr indent="-317500" lvl="0" marL="457200" rtl="0">
              <a:spcBef>
                <a:spcPts val="0"/>
              </a:spcBef>
              <a:buSzPct val="100000"/>
            </a:pPr>
            <a:r>
              <a:rPr lang="en" sz="1400"/>
              <a:t>Goal: Understand behaviour</a:t>
            </a:r>
          </a:p>
          <a:p>
            <a:pPr indent="-317500" lvl="1" marL="914400" rtl="0">
              <a:spcBef>
                <a:spcPts val="0"/>
              </a:spcBef>
              <a:buSzPct val="100000"/>
            </a:pPr>
            <a:r>
              <a:rPr lang="en" sz="1400"/>
              <a:t>Better Resource Allocation</a:t>
            </a:r>
          </a:p>
          <a:p>
            <a:pPr indent="-317500" lvl="1" marL="914400" rtl="0">
              <a:spcBef>
                <a:spcPts val="0"/>
              </a:spcBef>
              <a:buSzPct val="100000"/>
            </a:pPr>
            <a:r>
              <a:rPr lang="en" sz="1400"/>
              <a:t>Identify Random vs. </a:t>
            </a:r>
            <a:br>
              <a:rPr lang="en" sz="1400"/>
            </a:br>
            <a:r>
              <a:rPr lang="en" sz="1400"/>
              <a:t>Targeted</a:t>
            </a:r>
          </a:p>
          <a:p>
            <a:pPr indent="-317500" lvl="0" marL="457200" rtl="0">
              <a:spcBef>
                <a:spcPts val="0"/>
              </a:spcBef>
              <a:buSzPct val="100000"/>
            </a:pPr>
            <a:r>
              <a:rPr lang="en" sz="1400"/>
              <a:t>Flight Models</a:t>
            </a:r>
          </a:p>
          <a:p>
            <a:pPr indent="-317500" lvl="1" marL="914400" rtl="0">
              <a:spcBef>
                <a:spcPts val="0"/>
              </a:spcBef>
              <a:buSzPct val="100000"/>
            </a:pPr>
            <a:r>
              <a:rPr lang="en" sz="1400"/>
              <a:t>Movement of incidents</a:t>
            </a:r>
          </a:p>
          <a:p>
            <a:pPr indent="-317500" lvl="1" marL="914400" rtl="0">
              <a:spcBef>
                <a:spcPts val="0"/>
              </a:spcBef>
              <a:buSzPct val="100000"/>
            </a:pPr>
            <a:r>
              <a:rPr lang="en" sz="1400"/>
              <a:t>Hotspots</a:t>
            </a:r>
          </a:p>
          <a:p>
            <a:pPr indent="-317500" lvl="1" marL="914400" rtl="0">
              <a:spcBef>
                <a:spcPts val="0"/>
              </a:spcBef>
              <a:buSzPct val="100000"/>
            </a:pPr>
            <a:r>
              <a:rPr lang="en" sz="1400"/>
              <a:t>Intervention efficacy</a:t>
            </a:r>
            <a:br>
              <a:rPr lang="en" sz="1400"/>
            </a:br>
            <a:r>
              <a:rPr lang="en" sz="1400"/>
              <a:t>prediction</a:t>
            </a:r>
          </a:p>
          <a:p>
            <a:pPr indent="0" lvl="0" marL="0" rtl="0">
              <a:spcBef>
                <a:spcPts val="0"/>
              </a:spcBef>
              <a:buNone/>
            </a:pPr>
            <a:r>
              <a:t/>
            </a:r>
            <a:endParaRPr sz="1400"/>
          </a:p>
          <a:p>
            <a:pPr indent="0" lvl="0" marL="0" rtl="0">
              <a:spcBef>
                <a:spcPts val="0"/>
              </a:spcBef>
              <a:buNone/>
            </a:pPr>
            <a:r>
              <a:t/>
            </a:r>
            <a:endParaRPr sz="2200"/>
          </a:p>
        </p:txBody>
      </p:sp>
      <p:pic>
        <p:nvPicPr>
          <p:cNvPr id="152" name="Shape 152"/>
          <p:cNvPicPr preferRelativeResize="0"/>
          <p:nvPr/>
        </p:nvPicPr>
        <p:blipFill rotWithShape="1">
          <a:blip r:embed="rId5">
            <a:alphaModFix/>
          </a:blip>
          <a:srcRect b="-6657" l="0" r="0" t="11682"/>
          <a:stretch/>
        </p:blipFill>
        <p:spPr>
          <a:xfrm>
            <a:off x="3166550" y="2670574"/>
            <a:ext cx="4117826" cy="2713324"/>
          </a:xfrm>
          <a:prstGeom prst="rect">
            <a:avLst/>
          </a:prstGeom>
          <a:noFill/>
          <a:ln>
            <a:noFill/>
          </a:ln>
        </p:spPr>
      </p:pic>
      <p:pic>
        <p:nvPicPr>
          <p:cNvPr descr="Original ..." id="153" name="Shape 153"/>
          <p:cNvPicPr preferRelativeResize="0"/>
          <p:nvPr/>
        </p:nvPicPr>
        <p:blipFill>
          <a:blip r:embed="rId6">
            <a:alphaModFix/>
          </a:blip>
          <a:stretch>
            <a:fillRect/>
          </a:stretch>
        </p:blipFill>
        <p:spPr>
          <a:xfrm>
            <a:off x="6588727" y="1018925"/>
            <a:ext cx="2555275" cy="24848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sz="3000"/>
              <a:t>Research: Privacy and Ethics </a:t>
            </a:r>
          </a:p>
        </p:txBody>
      </p:sp>
      <p:pic>
        <p:nvPicPr>
          <p:cNvPr descr="facebook-147.png" id="159" name="Shape 159"/>
          <p:cNvPicPr preferRelativeResize="0"/>
          <p:nvPr/>
        </p:nvPicPr>
        <p:blipFill>
          <a:blip r:embed="rId3">
            <a:alphaModFix/>
          </a:blip>
          <a:stretch>
            <a:fillRect/>
          </a:stretch>
        </p:blipFill>
        <p:spPr>
          <a:xfrm>
            <a:off x="8136175" y="0"/>
            <a:ext cx="666266" cy="666266"/>
          </a:xfrm>
          <a:prstGeom prst="rect">
            <a:avLst/>
          </a:prstGeom>
          <a:noFill/>
          <a:ln>
            <a:noFill/>
          </a:ln>
        </p:spPr>
      </p:pic>
      <p:pic>
        <p:nvPicPr>
          <p:cNvPr descr="twitter-logo_22.png" id="160" name="Shape 160"/>
          <p:cNvPicPr preferRelativeResize="0"/>
          <p:nvPr/>
        </p:nvPicPr>
        <p:blipFill>
          <a:blip r:embed="rId4">
            <a:alphaModFix/>
          </a:blip>
          <a:stretch>
            <a:fillRect/>
          </a:stretch>
        </p:blipFill>
        <p:spPr>
          <a:xfrm>
            <a:off x="7284375" y="-18018"/>
            <a:ext cx="806157" cy="693295"/>
          </a:xfrm>
          <a:prstGeom prst="rect">
            <a:avLst/>
          </a:prstGeom>
          <a:noFill/>
          <a:ln>
            <a:noFill/>
          </a:ln>
        </p:spPr>
      </p:pic>
      <p:sp>
        <p:nvSpPr>
          <p:cNvPr id="161" name="Shape 161"/>
          <p:cNvSpPr txBox="1"/>
          <p:nvPr>
            <p:ph idx="1" type="body"/>
          </p:nvPr>
        </p:nvSpPr>
        <p:spPr>
          <a:xfrm>
            <a:off x="156300" y="902025"/>
            <a:ext cx="5740800" cy="3723900"/>
          </a:xfrm>
          <a:prstGeom prst="rect">
            <a:avLst/>
          </a:prstGeom>
        </p:spPr>
        <p:txBody>
          <a:bodyPr anchorCtr="0" anchor="t" bIns="91425" lIns="91425" rIns="91425" tIns="91425">
            <a:noAutofit/>
          </a:bodyPr>
          <a:lstStyle/>
          <a:p>
            <a:pPr indent="-69850" lvl="0" marL="0" rtl="0">
              <a:spcBef>
                <a:spcPts val="0"/>
              </a:spcBef>
              <a:buClr>
                <a:schemeClr val="dk1"/>
              </a:buClr>
              <a:buSzPct val="61111"/>
              <a:buFont typeface="Arial"/>
              <a:buNone/>
            </a:pPr>
            <a:r>
              <a:rPr b="1" lang="en" sz="1800">
                <a:solidFill>
                  <a:srgbClr val="012D50"/>
                </a:solidFill>
              </a:rPr>
              <a:t>Social Media Mining Ethics and User Privacy</a:t>
            </a:r>
          </a:p>
          <a:p>
            <a:pPr indent="-317500" lvl="0" marL="457200" rtl="0">
              <a:spcBef>
                <a:spcPts val="0"/>
              </a:spcBef>
              <a:buClr>
                <a:srgbClr val="012D50"/>
              </a:buClr>
              <a:buSzPct val="100000"/>
            </a:pPr>
            <a:r>
              <a:rPr lang="en" sz="1400">
                <a:solidFill>
                  <a:srgbClr val="012D50"/>
                </a:solidFill>
              </a:rPr>
              <a:t>Evolving Arena</a:t>
            </a:r>
          </a:p>
          <a:p>
            <a:pPr indent="-317500" lvl="0" marL="457200" rtl="0">
              <a:spcBef>
                <a:spcPts val="0"/>
              </a:spcBef>
              <a:buClr>
                <a:srgbClr val="012D50"/>
              </a:buClr>
              <a:buSzPct val="100000"/>
            </a:pPr>
            <a:r>
              <a:rPr lang="en" sz="1400">
                <a:solidFill>
                  <a:srgbClr val="012D50"/>
                </a:solidFill>
              </a:rPr>
              <a:t>POPI Act</a:t>
            </a:r>
          </a:p>
          <a:p>
            <a:pPr indent="-317500" lvl="0" marL="457200" rtl="0">
              <a:spcBef>
                <a:spcPts val="0"/>
              </a:spcBef>
              <a:buClr>
                <a:srgbClr val="012D50"/>
              </a:buClr>
              <a:buSzPct val="100000"/>
            </a:pPr>
            <a:r>
              <a:rPr lang="en" sz="1400">
                <a:solidFill>
                  <a:srgbClr val="012D50"/>
                </a:solidFill>
              </a:rPr>
              <a:t>Ethical Behaviour</a:t>
            </a:r>
          </a:p>
          <a:p>
            <a:pPr indent="0" lvl="0" marL="0" rtl="0">
              <a:spcBef>
                <a:spcPts val="0"/>
              </a:spcBef>
              <a:buNone/>
            </a:pPr>
            <a:r>
              <a:t/>
            </a:r>
            <a:endParaRPr sz="1400">
              <a:solidFill>
                <a:srgbClr val="012D50"/>
              </a:solidFill>
            </a:endParaRPr>
          </a:p>
          <a:p>
            <a:pPr indent="0" lvl="0" marL="0" rtl="0">
              <a:spcBef>
                <a:spcPts val="0"/>
              </a:spcBef>
              <a:buNone/>
            </a:pPr>
            <a:r>
              <a:rPr b="1" lang="en" sz="1800">
                <a:solidFill>
                  <a:srgbClr val="012D50"/>
                </a:solidFill>
              </a:rPr>
              <a:t>Users Considerations</a:t>
            </a:r>
          </a:p>
          <a:p>
            <a:pPr indent="-317500" lvl="0" marL="457200" rtl="0">
              <a:spcBef>
                <a:spcPts val="0"/>
              </a:spcBef>
              <a:buClr>
                <a:srgbClr val="012D50"/>
              </a:buClr>
              <a:buSzPct val="100000"/>
            </a:pPr>
            <a:r>
              <a:rPr lang="en" sz="1400">
                <a:solidFill>
                  <a:srgbClr val="012D50"/>
                </a:solidFill>
              </a:rPr>
              <a:t>Preserving Privacy</a:t>
            </a:r>
          </a:p>
          <a:p>
            <a:pPr indent="-317500" lvl="0" marL="457200" rtl="0">
              <a:spcBef>
                <a:spcPts val="0"/>
              </a:spcBef>
              <a:buClr>
                <a:srgbClr val="012D50"/>
              </a:buClr>
              <a:buSzPct val="100000"/>
            </a:pPr>
            <a:r>
              <a:rPr lang="en" sz="1400">
                <a:solidFill>
                  <a:srgbClr val="012D50"/>
                </a:solidFill>
              </a:rPr>
              <a:t>Public post does not</a:t>
            </a:r>
            <a:r>
              <a:rPr lang="en" sz="1400">
                <a:solidFill>
                  <a:srgbClr val="012D50"/>
                </a:solidFill>
              </a:rPr>
              <a:t> </a:t>
            </a:r>
            <a:r>
              <a:rPr lang="en" sz="1400">
                <a:solidFill>
                  <a:srgbClr val="012D50"/>
                </a:solidFill>
              </a:rPr>
              <a:t>necessarily </a:t>
            </a:r>
            <a:br>
              <a:rPr lang="en" sz="1400">
                <a:solidFill>
                  <a:srgbClr val="012D50"/>
                </a:solidFill>
              </a:rPr>
            </a:br>
            <a:r>
              <a:rPr lang="en" sz="1400">
                <a:solidFill>
                  <a:srgbClr val="012D50"/>
                </a:solidFill>
              </a:rPr>
              <a:t>mean consent.</a:t>
            </a:r>
          </a:p>
          <a:p>
            <a:pPr indent="-317500" lvl="1" marL="914400" rtl="0">
              <a:spcBef>
                <a:spcPts val="0"/>
              </a:spcBef>
              <a:buClr>
                <a:srgbClr val="012D50"/>
              </a:buClr>
              <a:buSzPct val="100000"/>
            </a:pPr>
            <a:r>
              <a:rPr lang="en" sz="1400">
                <a:solidFill>
                  <a:srgbClr val="012D50"/>
                </a:solidFill>
              </a:rPr>
              <a:t>User might not have thought data </a:t>
            </a:r>
            <a:br>
              <a:rPr lang="en" sz="1400">
                <a:solidFill>
                  <a:srgbClr val="012D50"/>
                </a:solidFill>
              </a:rPr>
            </a:br>
            <a:r>
              <a:rPr lang="en" sz="1400">
                <a:solidFill>
                  <a:srgbClr val="012D50"/>
                </a:solidFill>
              </a:rPr>
              <a:t>would be used individually.</a:t>
            </a:r>
          </a:p>
          <a:p>
            <a:pPr indent="-317500" lvl="1" marL="914400" rtl="0">
              <a:spcBef>
                <a:spcPts val="0"/>
              </a:spcBef>
              <a:buClr>
                <a:srgbClr val="012D50"/>
              </a:buClr>
              <a:buSzPct val="100000"/>
            </a:pPr>
            <a:r>
              <a:rPr lang="en" sz="1400">
                <a:solidFill>
                  <a:srgbClr val="012D50"/>
                </a:solidFill>
              </a:rPr>
              <a:t>Better to use aggregations in some </a:t>
            </a:r>
            <a:br>
              <a:rPr lang="en" sz="1400">
                <a:solidFill>
                  <a:srgbClr val="012D50"/>
                </a:solidFill>
              </a:rPr>
            </a:br>
            <a:r>
              <a:rPr lang="en" sz="1400">
                <a:solidFill>
                  <a:srgbClr val="012D50"/>
                </a:solidFill>
              </a:rPr>
              <a:t>Cases.</a:t>
            </a:r>
          </a:p>
          <a:p>
            <a:pPr indent="0" lvl="0" marL="0" rtl="0">
              <a:spcBef>
                <a:spcPts val="0"/>
              </a:spcBef>
              <a:buNone/>
            </a:pPr>
            <a:r>
              <a:t/>
            </a:r>
            <a:endParaRPr sz="1400">
              <a:solidFill>
                <a:srgbClr val="012D50"/>
              </a:solidFill>
            </a:endParaRPr>
          </a:p>
          <a:p>
            <a:pPr indent="0" lvl="0" marL="0" rtl="0">
              <a:spcBef>
                <a:spcPts val="0"/>
              </a:spcBef>
              <a:buNone/>
            </a:pPr>
            <a:r>
              <a:t/>
            </a:r>
            <a:endParaRPr sz="2200">
              <a:solidFill>
                <a:srgbClr val="012D50"/>
              </a:solidFill>
            </a:endParaRPr>
          </a:p>
        </p:txBody>
      </p:sp>
      <p:grpSp>
        <p:nvGrpSpPr>
          <p:cNvPr id="162" name="Shape 162"/>
          <p:cNvGrpSpPr/>
          <p:nvPr/>
        </p:nvGrpSpPr>
        <p:grpSpPr>
          <a:xfrm>
            <a:off x="1322177" y="974124"/>
            <a:ext cx="7313532" cy="3952478"/>
            <a:chOff x="1708395" y="1065975"/>
            <a:chExt cx="6589955" cy="3952478"/>
          </a:xfrm>
        </p:grpSpPr>
        <p:pic>
          <p:nvPicPr>
            <p:cNvPr descr="quadrant_drawing.png" id="163" name="Shape 163"/>
            <p:cNvPicPr preferRelativeResize="0"/>
            <p:nvPr/>
          </p:nvPicPr>
          <p:blipFill>
            <a:blip r:embed="rId5">
              <a:alphaModFix/>
            </a:blip>
            <a:stretch>
              <a:fillRect/>
            </a:stretch>
          </p:blipFill>
          <p:spPr>
            <a:xfrm>
              <a:off x="4229700" y="1065975"/>
              <a:ext cx="4068651" cy="3314675"/>
            </a:xfrm>
            <a:prstGeom prst="rect">
              <a:avLst/>
            </a:prstGeom>
            <a:noFill/>
            <a:ln>
              <a:noFill/>
            </a:ln>
          </p:spPr>
        </p:pic>
        <p:sp>
          <p:nvSpPr>
            <p:cNvPr id="164" name="Shape 164"/>
            <p:cNvSpPr txBox="1"/>
            <p:nvPr/>
          </p:nvSpPr>
          <p:spPr>
            <a:xfrm>
              <a:off x="1708395" y="4380653"/>
              <a:ext cx="5517600" cy="637800"/>
            </a:xfrm>
            <a:prstGeom prst="rect">
              <a:avLst/>
            </a:prstGeom>
            <a:noFill/>
            <a:ln>
              <a:noFill/>
            </a:ln>
          </p:spPr>
          <p:txBody>
            <a:bodyPr anchorCtr="0" anchor="t" bIns="91425" lIns="91425" rIns="91425" tIns="91425">
              <a:noAutofit/>
            </a:bodyPr>
            <a:lstStyle/>
            <a:p>
              <a:pPr lvl="0">
                <a:spcBef>
                  <a:spcPts val="0"/>
                </a:spcBef>
                <a:buNone/>
              </a:pPr>
              <a:r>
                <a:rPr b="1" i="1" lang="en" sz="1200"/>
                <a:t>Ms. Nyalleng Moorosi, </a:t>
              </a:r>
              <a:r>
                <a:rPr b="1" i="1" lang="en" sz="1200"/>
                <a:t>Dr. Vukosi Marivate, </a:t>
              </a:r>
              <a:r>
                <a:rPr lang="en" sz="1200"/>
                <a:t>Privacy In Mining Crime Data From Social Media: A South African Perspective </a:t>
              </a:r>
              <a:r>
                <a:rPr b="1" i="1" lang="en" sz="1200"/>
                <a:t>(InfoSec</a:t>
              </a:r>
              <a:r>
                <a:rPr b="1" i="1" lang="en" sz="1200"/>
                <a:t> 2015)</a:t>
              </a:r>
            </a:p>
            <a:p>
              <a:pPr lvl="0" rtl="0">
                <a:spcBef>
                  <a:spcPts val="0"/>
                </a:spcBef>
                <a:buNone/>
              </a:pPr>
              <a:r>
                <a:rPr b="1" i="1" lang="en" sz="1200"/>
                <a:t>Ms. Nyalleng Moorosi, Dr. Mamello Thinyane, Dr. Vukosi Marivate,</a:t>
              </a:r>
              <a:r>
                <a:rPr lang="en" sz="1200"/>
                <a:t>  A Critical and Systemic Consideration of Data for Sustainable Development in Africa (</a:t>
              </a:r>
              <a:r>
                <a:rPr b="1" lang="en" sz="1200"/>
                <a:t>2017</a:t>
              </a:r>
              <a:r>
                <a:rPr lang="en" sz="1200"/>
                <a:t>)</a:t>
              </a: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p:nvPr/>
        </p:nvSpPr>
        <p:spPr>
          <a:xfrm>
            <a:off x="4146525" y="3894849"/>
            <a:ext cx="3012900" cy="978300"/>
          </a:xfrm>
          <a:prstGeom prst="roundRect">
            <a:avLst>
              <a:gd fmla="val 16667" name="adj"/>
            </a:avLst>
          </a:prstGeom>
          <a:solidFill>
            <a:srgbClr val="F8F8F8"/>
          </a:solidFill>
          <a:ln cap="flat" cmpd="sng" w="19050">
            <a:solidFill>
              <a:srgbClr val="000000"/>
            </a:solidFill>
            <a:prstDash val="solid"/>
            <a:round/>
            <a:headEnd len="med" w="med" type="none"/>
            <a:tailEnd len="med" w="med" type="none"/>
          </a:ln>
        </p:spPr>
        <p:txBody>
          <a:bodyPr anchorCtr="0" anchor="b" bIns="91425" lIns="91425" rIns="91425" tIns="91425">
            <a:noAutofit/>
          </a:bodyPr>
          <a:lstStyle/>
          <a:p>
            <a:pPr lvl="0" rtl="0" algn="ctr">
              <a:spcBef>
                <a:spcPts val="0"/>
              </a:spcBef>
              <a:buNone/>
            </a:pPr>
            <a:r>
              <a:rPr b="1" i="1" lang="en" sz="1800"/>
              <a:t>HORDE</a:t>
            </a:r>
          </a:p>
        </p:txBody>
      </p:sp>
      <p:sp>
        <p:nvSpPr>
          <p:cNvPr id="170" name="Shape 170"/>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a:t>Anatomy of the System</a:t>
            </a:r>
          </a:p>
        </p:txBody>
      </p:sp>
      <p:sp>
        <p:nvSpPr>
          <p:cNvPr id="171" name="Shape 171"/>
          <p:cNvSpPr/>
          <p:nvPr/>
        </p:nvSpPr>
        <p:spPr>
          <a:xfrm>
            <a:off x="2196050" y="967725"/>
            <a:ext cx="6719400" cy="2842800"/>
          </a:xfrm>
          <a:prstGeom prst="roundRect">
            <a:avLst>
              <a:gd fmla="val 16667" name="adj"/>
            </a:avLst>
          </a:prstGeom>
          <a:solidFill>
            <a:srgbClr val="F8F8F8"/>
          </a:solidFill>
          <a:ln cap="flat" cmpd="sng" w="19050">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i="1" lang="en" sz="1800"/>
              <a:t>SIPHON</a:t>
            </a:r>
          </a:p>
        </p:txBody>
      </p:sp>
      <p:sp>
        <p:nvSpPr>
          <p:cNvPr id="172" name="Shape 172"/>
          <p:cNvSpPr/>
          <p:nvPr/>
        </p:nvSpPr>
        <p:spPr>
          <a:xfrm>
            <a:off x="228537" y="1480794"/>
            <a:ext cx="1483500" cy="505500"/>
          </a:xfrm>
          <a:prstGeom prst="roundRect">
            <a:avLst>
              <a:gd fmla="val 16667" name="adj"/>
            </a:avLst>
          </a:prstGeom>
          <a:solidFill>
            <a:srgbClr val="6AA84F"/>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Raw Data</a:t>
            </a:r>
          </a:p>
        </p:txBody>
      </p:sp>
      <p:sp>
        <p:nvSpPr>
          <p:cNvPr id="173" name="Shape 173"/>
          <p:cNvSpPr/>
          <p:nvPr/>
        </p:nvSpPr>
        <p:spPr>
          <a:xfrm>
            <a:off x="4911319" y="1480794"/>
            <a:ext cx="1483500" cy="505500"/>
          </a:xfrm>
          <a:prstGeom prst="roundRect">
            <a:avLst>
              <a:gd fmla="val 16667" name="adj"/>
            </a:avLst>
          </a:prstGeom>
          <a:solidFill>
            <a:srgbClr val="F8F8F8"/>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Location Extraction</a:t>
            </a:r>
          </a:p>
        </p:txBody>
      </p:sp>
      <p:sp>
        <p:nvSpPr>
          <p:cNvPr id="174" name="Shape 174"/>
          <p:cNvSpPr/>
          <p:nvPr/>
        </p:nvSpPr>
        <p:spPr>
          <a:xfrm>
            <a:off x="2569928" y="1480794"/>
            <a:ext cx="1483499" cy="505500"/>
          </a:xfrm>
          <a:prstGeom prst="roundRect">
            <a:avLst>
              <a:gd fmla="val 16667" name="adj"/>
            </a:avLst>
          </a:prstGeom>
          <a:solidFill>
            <a:srgbClr val="F8F8F8"/>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Extraction + Cleaning</a:t>
            </a:r>
          </a:p>
        </p:txBody>
      </p:sp>
      <p:sp>
        <p:nvSpPr>
          <p:cNvPr id="175" name="Shape 175"/>
          <p:cNvSpPr/>
          <p:nvPr/>
        </p:nvSpPr>
        <p:spPr>
          <a:xfrm>
            <a:off x="4911319" y="2300490"/>
            <a:ext cx="1483500" cy="505500"/>
          </a:xfrm>
          <a:prstGeom prst="roundRect">
            <a:avLst>
              <a:gd fmla="val 16667" name="adj"/>
            </a:avLst>
          </a:prstGeom>
          <a:solidFill>
            <a:srgbClr val="6AA84F"/>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Brute Force</a:t>
            </a:r>
          </a:p>
        </p:txBody>
      </p:sp>
      <p:sp>
        <p:nvSpPr>
          <p:cNvPr id="176" name="Shape 176"/>
          <p:cNvSpPr/>
          <p:nvPr/>
        </p:nvSpPr>
        <p:spPr>
          <a:xfrm>
            <a:off x="4911319" y="3120186"/>
            <a:ext cx="1483500" cy="505500"/>
          </a:xfrm>
          <a:prstGeom prst="roundRect">
            <a:avLst>
              <a:gd fmla="val 16667" name="adj"/>
            </a:avLst>
          </a:prstGeom>
          <a:solidFill>
            <a:srgbClr val="9FC5E8"/>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Named Entity Recognition</a:t>
            </a:r>
          </a:p>
        </p:txBody>
      </p:sp>
      <p:cxnSp>
        <p:nvCxnSpPr>
          <p:cNvPr id="177" name="Shape 177"/>
          <p:cNvCxnSpPr>
            <a:stCxn id="173" idx="2"/>
            <a:endCxn id="175" idx="0"/>
          </p:cNvCxnSpPr>
          <p:nvPr/>
        </p:nvCxnSpPr>
        <p:spPr>
          <a:xfrm>
            <a:off x="5653069" y="1986294"/>
            <a:ext cx="0" cy="314100"/>
          </a:xfrm>
          <a:prstGeom prst="straightConnector1">
            <a:avLst/>
          </a:prstGeom>
          <a:noFill/>
          <a:ln cap="flat" cmpd="sng" w="19050">
            <a:solidFill>
              <a:srgbClr val="000000"/>
            </a:solidFill>
            <a:prstDash val="solid"/>
            <a:round/>
            <a:headEnd len="lg" w="lg" type="none"/>
            <a:tailEnd len="lg" w="lg" type="none"/>
          </a:ln>
        </p:spPr>
      </p:cxnSp>
      <p:cxnSp>
        <p:nvCxnSpPr>
          <p:cNvPr id="178" name="Shape 178"/>
          <p:cNvCxnSpPr>
            <a:stCxn id="175" idx="2"/>
            <a:endCxn id="176" idx="0"/>
          </p:cNvCxnSpPr>
          <p:nvPr/>
        </p:nvCxnSpPr>
        <p:spPr>
          <a:xfrm>
            <a:off x="5653069" y="2805990"/>
            <a:ext cx="0" cy="314100"/>
          </a:xfrm>
          <a:prstGeom prst="straightConnector1">
            <a:avLst/>
          </a:prstGeom>
          <a:noFill/>
          <a:ln cap="flat" cmpd="sng" w="19050">
            <a:solidFill>
              <a:srgbClr val="000000"/>
            </a:solidFill>
            <a:prstDash val="solid"/>
            <a:round/>
            <a:headEnd len="lg" w="lg" type="none"/>
            <a:tailEnd len="lg" w="lg" type="none"/>
          </a:ln>
        </p:spPr>
      </p:cxnSp>
      <p:sp>
        <p:nvSpPr>
          <p:cNvPr id="179" name="Shape 179"/>
          <p:cNvSpPr/>
          <p:nvPr/>
        </p:nvSpPr>
        <p:spPr>
          <a:xfrm>
            <a:off x="2569928" y="2300490"/>
            <a:ext cx="1483499" cy="505500"/>
          </a:xfrm>
          <a:prstGeom prst="roundRect">
            <a:avLst>
              <a:gd fmla="val 16667" name="adj"/>
            </a:avLst>
          </a:prstGeom>
          <a:solidFill>
            <a:srgbClr val="6AA84F"/>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Text Cleaning Normalization</a:t>
            </a:r>
          </a:p>
        </p:txBody>
      </p:sp>
      <p:sp>
        <p:nvSpPr>
          <p:cNvPr id="180" name="Shape 180"/>
          <p:cNvSpPr/>
          <p:nvPr/>
        </p:nvSpPr>
        <p:spPr>
          <a:xfrm>
            <a:off x="2569928" y="3120186"/>
            <a:ext cx="1483499" cy="505500"/>
          </a:xfrm>
          <a:prstGeom prst="roundRect">
            <a:avLst>
              <a:gd fmla="val 16667" name="adj"/>
            </a:avLst>
          </a:prstGeom>
          <a:solidFill>
            <a:srgbClr val="6AA84F"/>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Duplicate Removal</a:t>
            </a:r>
          </a:p>
        </p:txBody>
      </p:sp>
      <p:cxnSp>
        <p:nvCxnSpPr>
          <p:cNvPr id="181" name="Shape 181"/>
          <p:cNvCxnSpPr>
            <a:stCxn id="174" idx="2"/>
            <a:endCxn id="179" idx="0"/>
          </p:cNvCxnSpPr>
          <p:nvPr/>
        </p:nvCxnSpPr>
        <p:spPr>
          <a:xfrm>
            <a:off x="3311678" y="1986294"/>
            <a:ext cx="0" cy="314100"/>
          </a:xfrm>
          <a:prstGeom prst="straightConnector1">
            <a:avLst/>
          </a:prstGeom>
          <a:noFill/>
          <a:ln cap="flat" cmpd="sng" w="19050">
            <a:solidFill>
              <a:srgbClr val="000000"/>
            </a:solidFill>
            <a:prstDash val="solid"/>
            <a:round/>
            <a:headEnd len="lg" w="lg" type="none"/>
            <a:tailEnd len="lg" w="lg" type="none"/>
          </a:ln>
        </p:spPr>
      </p:cxnSp>
      <p:cxnSp>
        <p:nvCxnSpPr>
          <p:cNvPr id="182" name="Shape 182"/>
          <p:cNvCxnSpPr>
            <a:stCxn id="179" idx="2"/>
            <a:endCxn id="180" idx="0"/>
          </p:cNvCxnSpPr>
          <p:nvPr/>
        </p:nvCxnSpPr>
        <p:spPr>
          <a:xfrm>
            <a:off x="3311678" y="2805990"/>
            <a:ext cx="0" cy="314100"/>
          </a:xfrm>
          <a:prstGeom prst="straightConnector1">
            <a:avLst/>
          </a:prstGeom>
          <a:noFill/>
          <a:ln cap="flat" cmpd="sng" w="19050">
            <a:solidFill>
              <a:srgbClr val="000000"/>
            </a:solidFill>
            <a:prstDash val="solid"/>
            <a:round/>
            <a:headEnd len="lg" w="lg" type="none"/>
            <a:tailEnd len="lg" w="lg" type="none"/>
          </a:ln>
        </p:spPr>
      </p:cxnSp>
      <p:cxnSp>
        <p:nvCxnSpPr>
          <p:cNvPr id="183" name="Shape 183"/>
          <p:cNvCxnSpPr>
            <a:stCxn id="172" idx="3"/>
            <a:endCxn id="174" idx="1"/>
          </p:cNvCxnSpPr>
          <p:nvPr/>
        </p:nvCxnSpPr>
        <p:spPr>
          <a:xfrm>
            <a:off x="1712037" y="1733544"/>
            <a:ext cx="858000" cy="0"/>
          </a:xfrm>
          <a:prstGeom prst="straightConnector1">
            <a:avLst/>
          </a:prstGeom>
          <a:noFill/>
          <a:ln cap="flat" cmpd="sng" w="19050">
            <a:solidFill>
              <a:srgbClr val="000000"/>
            </a:solidFill>
            <a:prstDash val="solid"/>
            <a:round/>
            <a:headEnd len="lg" w="lg" type="none"/>
            <a:tailEnd len="lg" w="lg" type="triangle"/>
          </a:ln>
        </p:spPr>
      </p:cxnSp>
      <p:cxnSp>
        <p:nvCxnSpPr>
          <p:cNvPr id="184" name="Shape 184"/>
          <p:cNvCxnSpPr>
            <a:stCxn id="174" idx="3"/>
            <a:endCxn id="173" idx="1"/>
          </p:cNvCxnSpPr>
          <p:nvPr/>
        </p:nvCxnSpPr>
        <p:spPr>
          <a:xfrm>
            <a:off x="4053428" y="1733544"/>
            <a:ext cx="858000" cy="0"/>
          </a:xfrm>
          <a:prstGeom prst="straightConnector1">
            <a:avLst/>
          </a:prstGeom>
          <a:noFill/>
          <a:ln cap="flat" cmpd="sng" w="19050">
            <a:solidFill>
              <a:srgbClr val="000000"/>
            </a:solidFill>
            <a:prstDash val="solid"/>
            <a:round/>
            <a:headEnd len="lg" w="lg" type="none"/>
            <a:tailEnd len="lg" w="lg" type="triangle"/>
          </a:ln>
        </p:spPr>
      </p:cxnSp>
      <p:sp>
        <p:nvSpPr>
          <p:cNvPr id="185" name="Shape 185"/>
          <p:cNvSpPr/>
          <p:nvPr/>
        </p:nvSpPr>
        <p:spPr>
          <a:xfrm>
            <a:off x="7130493" y="1480794"/>
            <a:ext cx="1483500" cy="505500"/>
          </a:xfrm>
          <a:prstGeom prst="roundRect">
            <a:avLst>
              <a:gd fmla="val 16667" name="adj"/>
            </a:avLst>
          </a:prstGeom>
          <a:solidFill>
            <a:srgbClr val="6AA84F"/>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Classification</a:t>
            </a:r>
          </a:p>
        </p:txBody>
      </p:sp>
      <p:cxnSp>
        <p:nvCxnSpPr>
          <p:cNvPr id="186" name="Shape 186"/>
          <p:cNvCxnSpPr>
            <a:stCxn id="173" idx="3"/>
            <a:endCxn id="185" idx="1"/>
          </p:cNvCxnSpPr>
          <p:nvPr/>
        </p:nvCxnSpPr>
        <p:spPr>
          <a:xfrm>
            <a:off x="6394819" y="1733544"/>
            <a:ext cx="735599" cy="0"/>
          </a:xfrm>
          <a:prstGeom prst="straightConnector1">
            <a:avLst/>
          </a:prstGeom>
          <a:noFill/>
          <a:ln cap="flat" cmpd="sng" w="19050">
            <a:solidFill>
              <a:srgbClr val="000000"/>
            </a:solidFill>
            <a:prstDash val="solid"/>
            <a:round/>
            <a:headEnd len="lg" w="lg" type="none"/>
            <a:tailEnd len="lg" w="lg" type="triangle"/>
          </a:ln>
        </p:spPr>
      </p:cxnSp>
      <p:sp>
        <p:nvSpPr>
          <p:cNvPr id="187" name="Shape 187"/>
          <p:cNvSpPr/>
          <p:nvPr/>
        </p:nvSpPr>
        <p:spPr>
          <a:xfrm>
            <a:off x="7130493" y="2300490"/>
            <a:ext cx="1483500" cy="505500"/>
          </a:xfrm>
          <a:prstGeom prst="roundRect">
            <a:avLst>
              <a:gd fmla="val 16667" name="adj"/>
            </a:avLst>
          </a:prstGeom>
          <a:solidFill>
            <a:srgbClr val="FFD966"/>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Score (Trust, Accuracy etc.)</a:t>
            </a:r>
          </a:p>
        </p:txBody>
      </p:sp>
      <p:sp>
        <p:nvSpPr>
          <p:cNvPr id="188" name="Shape 188"/>
          <p:cNvSpPr/>
          <p:nvPr/>
        </p:nvSpPr>
        <p:spPr>
          <a:xfrm>
            <a:off x="7130493" y="3120186"/>
            <a:ext cx="1483500" cy="505500"/>
          </a:xfrm>
          <a:prstGeom prst="roundRect">
            <a:avLst>
              <a:gd fmla="val 16667" name="adj"/>
            </a:avLst>
          </a:prstGeom>
          <a:solidFill>
            <a:srgbClr val="F8F8F8"/>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Analytics</a:t>
            </a:r>
          </a:p>
        </p:txBody>
      </p:sp>
      <p:cxnSp>
        <p:nvCxnSpPr>
          <p:cNvPr id="189" name="Shape 189"/>
          <p:cNvCxnSpPr>
            <a:stCxn id="185" idx="2"/>
            <a:endCxn id="187" idx="0"/>
          </p:cNvCxnSpPr>
          <p:nvPr/>
        </p:nvCxnSpPr>
        <p:spPr>
          <a:xfrm>
            <a:off x="7872243" y="1986294"/>
            <a:ext cx="0" cy="314100"/>
          </a:xfrm>
          <a:prstGeom prst="straightConnector1">
            <a:avLst/>
          </a:prstGeom>
          <a:noFill/>
          <a:ln cap="flat" cmpd="sng" w="19050">
            <a:solidFill>
              <a:srgbClr val="000000"/>
            </a:solidFill>
            <a:prstDash val="solid"/>
            <a:round/>
            <a:headEnd len="lg" w="lg" type="none"/>
            <a:tailEnd len="lg" w="lg" type="triangle"/>
          </a:ln>
        </p:spPr>
      </p:cxnSp>
      <p:cxnSp>
        <p:nvCxnSpPr>
          <p:cNvPr id="190" name="Shape 190"/>
          <p:cNvCxnSpPr>
            <a:stCxn id="187" idx="2"/>
            <a:endCxn id="188" idx="0"/>
          </p:cNvCxnSpPr>
          <p:nvPr/>
        </p:nvCxnSpPr>
        <p:spPr>
          <a:xfrm>
            <a:off x="7872243" y="2805990"/>
            <a:ext cx="0" cy="314100"/>
          </a:xfrm>
          <a:prstGeom prst="straightConnector1">
            <a:avLst/>
          </a:prstGeom>
          <a:noFill/>
          <a:ln cap="flat" cmpd="sng" w="19050">
            <a:solidFill>
              <a:srgbClr val="000000"/>
            </a:solidFill>
            <a:prstDash val="solid"/>
            <a:round/>
            <a:headEnd len="lg" w="lg" type="none"/>
            <a:tailEnd len="lg" w="lg" type="triangle"/>
          </a:ln>
        </p:spPr>
      </p:cxnSp>
      <p:pic>
        <p:nvPicPr>
          <p:cNvPr id="191" name="Shape 191"/>
          <p:cNvPicPr preferRelativeResize="0"/>
          <p:nvPr/>
        </p:nvPicPr>
        <p:blipFill>
          <a:blip r:embed="rId3">
            <a:alphaModFix/>
          </a:blip>
          <a:stretch>
            <a:fillRect/>
          </a:stretch>
        </p:blipFill>
        <p:spPr>
          <a:xfrm>
            <a:off x="4800800" y="1166473"/>
            <a:ext cx="231249" cy="235744"/>
          </a:xfrm>
          <a:prstGeom prst="rect">
            <a:avLst/>
          </a:prstGeom>
          <a:noFill/>
          <a:ln>
            <a:noFill/>
          </a:ln>
        </p:spPr>
      </p:pic>
      <p:sp>
        <p:nvSpPr>
          <p:cNvPr id="192" name="Shape 192"/>
          <p:cNvSpPr/>
          <p:nvPr/>
        </p:nvSpPr>
        <p:spPr>
          <a:xfrm>
            <a:off x="4911319" y="3939882"/>
            <a:ext cx="1483500" cy="505500"/>
          </a:xfrm>
          <a:prstGeom prst="roundRect">
            <a:avLst>
              <a:gd fmla="val 16667" name="adj"/>
            </a:avLst>
          </a:prstGeom>
          <a:solidFill>
            <a:srgbClr val="9FC5E8"/>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Crowdsource Engine</a:t>
            </a:r>
          </a:p>
        </p:txBody>
      </p:sp>
      <p:cxnSp>
        <p:nvCxnSpPr>
          <p:cNvPr id="193" name="Shape 193"/>
          <p:cNvCxnSpPr>
            <a:stCxn id="176" idx="2"/>
            <a:endCxn id="192" idx="0"/>
          </p:cNvCxnSpPr>
          <p:nvPr/>
        </p:nvCxnSpPr>
        <p:spPr>
          <a:xfrm>
            <a:off x="5653069" y="3625686"/>
            <a:ext cx="0" cy="314100"/>
          </a:xfrm>
          <a:prstGeom prst="straightConnector1">
            <a:avLst/>
          </a:prstGeom>
          <a:noFill/>
          <a:ln cap="flat" cmpd="sng" w="19050">
            <a:solidFill>
              <a:srgbClr val="000000"/>
            </a:solidFill>
            <a:prstDash val="solid"/>
            <a:round/>
            <a:headEnd len="lg" w="lg" type="none"/>
            <a:tailEnd len="lg" w="lg" type="none"/>
          </a:ln>
        </p:spPr>
      </p:cxnSp>
      <p:pic>
        <p:nvPicPr>
          <p:cNvPr id="194" name="Shape 194"/>
          <p:cNvPicPr preferRelativeResize="0"/>
          <p:nvPr/>
        </p:nvPicPr>
        <p:blipFill>
          <a:blip r:embed="rId4">
            <a:alphaModFix/>
          </a:blip>
          <a:stretch>
            <a:fillRect/>
          </a:stretch>
        </p:blipFill>
        <p:spPr>
          <a:xfrm>
            <a:off x="4247445" y="4191225"/>
            <a:ext cx="365134" cy="421986"/>
          </a:xfrm>
          <a:prstGeom prst="rect">
            <a:avLst/>
          </a:prstGeom>
          <a:noFill/>
          <a:ln>
            <a:noFill/>
          </a:ln>
        </p:spPr>
      </p:pic>
      <p:pic>
        <p:nvPicPr>
          <p:cNvPr id="195" name="Shape 195"/>
          <p:cNvPicPr preferRelativeResize="0"/>
          <p:nvPr/>
        </p:nvPicPr>
        <p:blipFill>
          <a:blip r:embed="rId5">
            <a:alphaModFix/>
          </a:blip>
          <a:stretch>
            <a:fillRect/>
          </a:stretch>
        </p:blipFill>
        <p:spPr>
          <a:xfrm>
            <a:off x="0" y="3539588"/>
            <a:ext cx="849580" cy="462233"/>
          </a:xfrm>
          <a:prstGeom prst="rect">
            <a:avLst/>
          </a:prstGeom>
          <a:noFill/>
          <a:ln>
            <a:noFill/>
          </a:ln>
        </p:spPr>
      </p:pic>
      <p:pic>
        <p:nvPicPr>
          <p:cNvPr id="196" name="Shape 196"/>
          <p:cNvPicPr preferRelativeResize="0"/>
          <p:nvPr/>
        </p:nvPicPr>
        <p:blipFill>
          <a:blip r:embed="rId6">
            <a:alphaModFix/>
          </a:blip>
          <a:stretch>
            <a:fillRect/>
          </a:stretch>
        </p:blipFill>
        <p:spPr>
          <a:xfrm>
            <a:off x="76073" y="4191221"/>
            <a:ext cx="564356" cy="542008"/>
          </a:xfrm>
          <a:prstGeom prst="rect">
            <a:avLst/>
          </a:prstGeom>
          <a:noFill/>
          <a:ln>
            <a:noFill/>
          </a:ln>
        </p:spPr>
      </p:pic>
      <p:pic>
        <p:nvPicPr>
          <p:cNvPr id="197" name="Shape 197"/>
          <p:cNvPicPr preferRelativeResize="0"/>
          <p:nvPr/>
        </p:nvPicPr>
        <p:blipFill>
          <a:blip r:embed="rId7">
            <a:alphaModFix/>
          </a:blip>
          <a:stretch>
            <a:fillRect/>
          </a:stretch>
        </p:blipFill>
        <p:spPr>
          <a:xfrm>
            <a:off x="1159349" y="3103624"/>
            <a:ext cx="775295" cy="775295"/>
          </a:xfrm>
          <a:prstGeom prst="rect">
            <a:avLst/>
          </a:prstGeom>
          <a:noFill/>
          <a:ln>
            <a:noFill/>
          </a:ln>
        </p:spPr>
      </p:pic>
      <p:pic>
        <p:nvPicPr>
          <p:cNvPr id="198" name="Shape 198"/>
          <p:cNvPicPr preferRelativeResize="0"/>
          <p:nvPr/>
        </p:nvPicPr>
        <p:blipFill>
          <a:blip r:embed="rId8">
            <a:alphaModFix/>
          </a:blip>
          <a:stretch>
            <a:fillRect/>
          </a:stretch>
        </p:blipFill>
        <p:spPr>
          <a:xfrm>
            <a:off x="713800" y="4176326"/>
            <a:ext cx="564356" cy="564355"/>
          </a:xfrm>
          <a:prstGeom prst="rect">
            <a:avLst/>
          </a:prstGeom>
          <a:noFill/>
          <a:ln>
            <a:noFill/>
          </a:ln>
        </p:spPr>
      </p:pic>
      <p:pic>
        <p:nvPicPr>
          <p:cNvPr id="199" name="Shape 199"/>
          <p:cNvPicPr preferRelativeResize="0"/>
          <p:nvPr/>
        </p:nvPicPr>
        <p:blipFill>
          <a:blip r:embed="rId9">
            <a:alphaModFix/>
          </a:blip>
          <a:stretch>
            <a:fillRect/>
          </a:stretch>
        </p:blipFill>
        <p:spPr>
          <a:xfrm>
            <a:off x="19900" y="3034101"/>
            <a:ext cx="712772" cy="379125"/>
          </a:xfrm>
          <a:prstGeom prst="rect">
            <a:avLst/>
          </a:prstGeom>
          <a:noFill/>
          <a:ln>
            <a:noFill/>
          </a:ln>
        </p:spPr>
      </p:pic>
      <p:pic>
        <p:nvPicPr>
          <p:cNvPr id="200" name="Shape 200"/>
          <p:cNvPicPr preferRelativeResize="0"/>
          <p:nvPr/>
        </p:nvPicPr>
        <p:blipFill>
          <a:blip r:embed="rId10">
            <a:alphaModFix/>
          </a:blip>
          <a:stretch>
            <a:fillRect/>
          </a:stretch>
        </p:blipFill>
        <p:spPr>
          <a:xfrm>
            <a:off x="457200" y="2055810"/>
            <a:ext cx="849582" cy="733725"/>
          </a:xfrm>
          <a:prstGeom prst="rect">
            <a:avLst/>
          </a:prstGeom>
          <a:noFill/>
          <a:ln>
            <a:noFill/>
          </a:ln>
        </p:spPr>
      </p:pic>
      <p:pic>
        <p:nvPicPr>
          <p:cNvPr id="201" name="Shape 201"/>
          <p:cNvPicPr preferRelativeResize="0"/>
          <p:nvPr/>
        </p:nvPicPr>
        <p:blipFill>
          <a:blip r:embed="rId11">
            <a:alphaModFix/>
          </a:blip>
          <a:stretch>
            <a:fillRect/>
          </a:stretch>
        </p:blipFill>
        <p:spPr>
          <a:xfrm>
            <a:off x="1466275" y="4123571"/>
            <a:ext cx="643500" cy="6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sz="2800"/>
              <a:t>Data Science Applications: </a:t>
            </a:r>
            <a:br>
              <a:rPr lang="en" sz="2800"/>
            </a:br>
            <a:r>
              <a:rPr lang="en" sz="2800"/>
              <a:t>Public Safety and Crime Incident Detection</a:t>
            </a:r>
          </a:p>
        </p:txBody>
      </p:sp>
      <p:pic>
        <p:nvPicPr>
          <p:cNvPr id="207" name="Shape 207"/>
          <p:cNvPicPr preferRelativeResize="0"/>
          <p:nvPr/>
        </p:nvPicPr>
        <p:blipFill>
          <a:blip r:embed="rId3">
            <a:alphaModFix/>
          </a:blip>
          <a:stretch>
            <a:fillRect/>
          </a:stretch>
        </p:blipFill>
        <p:spPr>
          <a:xfrm>
            <a:off x="0" y="869925"/>
            <a:ext cx="4591675" cy="3926300"/>
          </a:xfrm>
          <a:prstGeom prst="rect">
            <a:avLst/>
          </a:prstGeom>
          <a:noFill/>
          <a:ln cap="flat" cmpd="sng" w="28575">
            <a:solidFill>
              <a:schemeClr val="dk2"/>
            </a:solidFill>
            <a:prstDash val="solid"/>
            <a:round/>
            <a:headEnd len="med" w="med" type="none"/>
            <a:tailEnd len="med" w="med" type="none"/>
          </a:ln>
        </p:spPr>
      </p:pic>
      <p:sp>
        <p:nvSpPr>
          <p:cNvPr id="208" name="Shape 208"/>
          <p:cNvSpPr txBox="1"/>
          <p:nvPr/>
        </p:nvSpPr>
        <p:spPr>
          <a:xfrm>
            <a:off x="5408650" y="4586750"/>
            <a:ext cx="1559700" cy="606000"/>
          </a:xfrm>
          <a:prstGeom prst="rect">
            <a:avLst/>
          </a:prstGeom>
          <a:noFill/>
          <a:ln>
            <a:noFill/>
          </a:ln>
        </p:spPr>
        <p:txBody>
          <a:bodyPr anchorCtr="0" anchor="t" bIns="91425" lIns="91425" rIns="91425" tIns="91425">
            <a:noAutofit/>
          </a:bodyPr>
          <a:lstStyle/>
          <a:p>
            <a:pPr lvl="0" rtl="0">
              <a:spcBef>
                <a:spcPts val="0"/>
              </a:spcBef>
              <a:buNone/>
            </a:pPr>
            <a:r>
              <a:rPr lang="en"/>
              <a:t>V4.0 ETA </a:t>
            </a:r>
            <a:br>
              <a:rPr lang="en"/>
            </a:br>
            <a:r>
              <a:rPr lang="en"/>
              <a:t>February 2018</a:t>
            </a:r>
          </a:p>
        </p:txBody>
      </p:sp>
      <p:pic>
        <p:nvPicPr>
          <p:cNvPr id="209" name="Shape 209"/>
          <p:cNvPicPr preferRelativeResize="0"/>
          <p:nvPr/>
        </p:nvPicPr>
        <p:blipFill rotWithShape="1">
          <a:blip r:embed="rId4">
            <a:alphaModFix/>
          </a:blip>
          <a:srcRect b="34787" l="0" r="6576" t="3598"/>
          <a:stretch/>
        </p:blipFill>
        <p:spPr>
          <a:xfrm>
            <a:off x="4229625" y="1461000"/>
            <a:ext cx="5914425" cy="2744150"/>
          </a:xfrm>
          <a:prstGeom prst="rect">
            <a:avLst/>
          </a:prstGeom>
          <a:noFill/>
          <a:ln cap="flat" cmpd="sng" w="28575">
            <a:solidFill>
              <a:schemeClr val="dk2"/>
            </a:solidFill>
            <a:prstDash val="solid"/>
            <a:round/>
            <a:headEnd len="med" w="med" type="none"/>
            <a:tailEnd len="med" w="med"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Shape 214"/>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Current Thrusts: Horde</a:t>
            </a:r>
          </a:p>
        </p:txBody>
      </p:sp>
      <p:sp>
        <p:nvSpPr>
          <p:cNvPr id="215" name="Shape 215"/>
          <p:cNvSpPr txBox="1"/>
          <p:nvPr>
            <p:ph idx="1" type="body"/>
          </p:nvPr>
        </p:nvSpPr>
        <p:spPr>
          <a:xfrm>
            <a:off x="457200" y="1113587"/>
            <a:ext cx="8229600" cy="3024300"/>
          </a:xfrm>
          <a:prstGeom prst="rect">
            <a:avLst/>
          </a:prstGeom>
        </p:spPr>
        <p:txBody>
          <a:bodyPr anchorCtr="0" anchor="t" bIns="91425" lIns="91425" rIns="91425" tIns="91425">
            <a:noAutofit/>
          </a:bodyPr>
          <a:lstStyle/>
          <a:p>
            <a:pPr indent="-228600" lvl="0" marL="457200" rtl="0">
              <a:spcBef>
                <a:spcPts val="0"/>
              </a:spcBef>
            </a:pPr>
            <a:r>
              <a:rPr lang="en"/>
              <a:t>C</a:t>
            </a:r>
            <a:r>
              <a:rPr lang="en"/>
              <a:t>rowdsourcing engine for social media data we have collected</a:t>
            </a:r>
          </a:p>
          <a:p>
            <a:pPr indent="-228600" lvl="0" marL="457200" rtl="0">
              <a:spcBef>
                <a:spcPts val="0"/>
              </a:spcBef>
            </a:pPr>
            <a:r>
              <a:rPr lang="en"/>
              <a:t>Active Learning Research</a:t>
            </a:r>
          </a:p>
          <a:p>
            <a:pPr indent="-228600" lvl="1" marL="914400" rtl="0">
              <a:spcBef>
                <a:spcPts val="0"/>
              </a:spcBef>
            </a:pPr>
            <a:r>
              <a:rPr lang="en"/>
              <a:t>Better sampling data to show to humans</a:t>
            </a:r>
          </a:p>
          <a:p>
            <a:pPr indent="-228600" lvl="1" marL="914400" rtl="0">
              <a:spcBef>
                <a:spcPts val="0"/>
              </a:spcBef>
            </a:pPr>
            <a:r>
              <a:rPr lang="en"/>
              <a:t>ML and Statistical Approaches</a:t>
            </a: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t/>
            </a:r>
            <a:endParaRPr/>
          </a:p>
          <a:p>
            <a:pPr indent="0" lvl="0" marL="0" rtl="0">
              <a:spcBef>
                <a:spcPts val="0"/>
              </a:spcBef>
              <a:buNone/>
            </a:pPr>
            <a:r>
              <a:rPr i="1" lang="en"/>
              <a:t>Work with MSc student Ms. Jessica Nemasisi</a:t>
            </a:r>
          </a:p>
          <a:p>
            <a:pPr indent="0" lvl="0" marL="0" rtl="0">
              <a:spcBef>
                <a:spcPts val="0"/>
              </a:spcBef>
              <a:buNone/>
            </a:pPr>
            <a:r>
              <a:t/>
            </a:r>
            <a:endParaRPr/>
          </a:p>
        </p:txBody>
      </p:sp>
      <p:pic>
        <p:nvPicPr>
          <p:cNvPr id="216" name="Shape 216"/>
          <p:cNvPicPr preferRelativeResize="0"/>
          <p:nvPr/>
        </p:nvPicPr>
        <p:blipFill>
          <a:blip r:embed="rId3">
            <a:alphaModFix/>
          </a:blip>
          <a:stretch>
            <a:fillRect/>
          </a:stretch>
        </p:blipFill>
        <p:spPr>
          <a:xfrm>
            <a:off x="1420500" y="3309800"/>
            <a:ext cx="5730425" cy="1690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Shape 221"/>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Current WIP Thrusts: Label Propagation</a:t>
            </a:r>
          </a:p>
        </p:txBody>
      </p:sp>
      <p:sp>
        <p:nvSpPr>
          <p:cNvPr id="222" name="Shape 222"/>
          <p:cNvSpPr txBox="1"/>
          <p:nvPr>
            <p:ph idx="1" type="body"/>
          </p:nvPr>
        </p:nvSpPr>
        <p:spPr>
          <a:xfrm>
            <a:off x="457200" y="1113587"/>
            <a:ext cx="8229600" cy="3024300"/>
          </a:xfrm>
          <a:prstGeom prst="rect">
            <a:avLst/>
          </a:prstGeom>
        </p:spPr>
        <p:txBody>
          <a:bodyPr anchorCtr="0" anchor="t" bIns="91425" lIns="91425" rIns="91425" tIns="91425">
            <a:noAutofit/>
          </a:bodyPr>
          <a:lstStyle/>
          <a:p>
            <a:pPr indent="-228600" lvl="0" marL="457200" rtl="0">
              <a:spcBef>
                <a:spcPts val="0"/>
              </a:spcBef>
            </a:pPr>
            <a:r>
              <a:rPr lang="en"/>
              <a:t>Using other data sources to get labels</a:t>
            </a:r>
          </a:p>
          <a:p>
            <a:pPr indent="-228600" lvl="0" marL="457200" rtl="0">
              <a:spcBef>
                <a:spcPts val="0"/>
              </a:spcBef>
            </a:pPr>
            <a:r>
              <a:rPr lang="en"/>
              <a:t>Using News Articles to get tags</a:t>
            </a:r>
          </a:p>
          <a:p>
            <a:pPr indent="-228600" lvl="0" marL="457200" rtl="0">
              <a:spcBef>
                <a:spcPts val="0"/>
              </a:spcBef>
            </a:pPr>
            <a:r>
              <a:rPr lang="en"/>
              <a:t>Propagating Tags</a:t>
            </a:r>
          </a:p>
          <a:p>
            <a:pPr indent="-228600" lvl="0" marL="457200" rtl="0">
              <a:spcBef>
                <a:spcPts val="0"/>
              </a:spcBef>
            </a:pPr>
            <a:r>
              <a:rPr lang="en"/>
              <a:t>Linking News titles to social media posts. </a:t>
            </a:r>
          </a:p>
        </p:txBody>
      </p:sp>
      <p:pic>
        <p:nvPicPr>
          <p:cNvPr id="223" name="Shape 223"/>
          <p:cNvPicPr preferRelativeResize="0"/>
          <p:nvPr/>
        </p:nvPicPr>
        <p:blipFill>
          <a:blip r:embed="rId3">
            <a:alphaModFix/>
          </a:blip>
          <a:stretch>
            <a:fillRect/>
          </a:stretch>
        </p:blipFill>
        <p:spPr>
          <a:xfrm>
            <a:off x="321451" y="2736776"/>
            <a:ext cx="7335674" cy="1516649"/>
          </a:xfrm>
          <a:prstGeom prst="rect">
            <a:avLst/>
          </a:prstGeom>
          <a:noFill/>
          <a:ln>
            <a:noFill/>
          </a:ln>
        </p:spPr>
      </p:pic>
      <p:sp>
        <p:nvSpPr>
          <p:cNvPr id="224" name="Shape 224"/>
          <p:cNvSpPr txBox="1"/>
          <p:nvPr/>
        </p:nvSpPr>
        <p:spPr>
          <a:xfrm>
            <a:off x="785000" y="4433425"/>
            <a:ext cx="6246300" cy="821100"/>
          </a:xfrm>
          <a:prstGeom prst="rect">
            <a:avLst/>
          </a:prstGeom>
          <a:noFill/>
          <a:ln>
            <a:noFill/>
          </a:ln>
        </p:spPr>
        <p:txBody>
          <a:bodyPr anchorCtr="0" anchor="ctr" bIns="91425" lIns="91425" rIns="91425" tIns="91425">
            <a:noAutofit/>
          </a:bodyPr>
          <a:lstStyle/>
          <a:p>
            <a:pPr lvl="0" rtl="0">
              <a:spcBef>
                <a:spcPts val="480"/>
              </a:spcBef>
              <a:buNone/>
            </a:pPr>
            <a:r>
              <a:rPr i="1" lang="en" sz="2400">
                <a:solidFill>
                  <a:srgbClr val="012D50"/>
                </a:solidFill>
              </a:rPr>
              <a:t>Work with BSc student Mr. Donald Ntjana </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Shape 229"/>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Current WIP Thrusts: Realtime Event Detection</a:t>
            </a:r>
          </a:p>
        </p:txBody>
      </p:sp>
      <p:sp>
        <p:nvSpPr>
          <p:cNvPr id="230" name="Shape 230"/>
          <p:cNvSpPr txBox="1"/>
          <p:nvPr>
            <p:ph idx="1" type="body"/>
          </p:nvPr>
        </p:nvSpPr>
        <p:spPr>
          <a:xfrm>
            <a:off x="457200" y="1113587"/>
            <a:ext cx="8229600" cy="3024300"/>
          </a:xfrm>
          <a:prstGeom prst="rect">
            <a:avLst/>
          </a:prstGeom>
        </p:spPr>
        <p:txBody>
          <a:bodyPr anchorCtr="0" anchor="t" bIns="91425" lIns="91425" rIns="91425" tIns="91425">
            <a:noAutofit/>
          </a:bodyPr>
          <a:lstStyle/>
          <a:p>
            <a:pPr indent="-228600" lvl="0" marL="457200" rtl="0">
              <a:spcBef>
                <a:spcPts val="0"/>
              </a:spcBef>
            </a:pPr>
            <a:r>
              <a:rPr lang="en"/>
              <a:t>Looking at ways to identify events and automatically classify them as they happen</a:t>
            </a:r>
          </a:p>
          <a:p>
            <a:pPr indent="0" lvl="0" marL="0" rtl="0">
              <a:spcBef>
                <a:spcPts val="0"/>
              </a:spcBef>
              <a:buNone/>
            </a:pPr>
            <a:r>
              <a:rPr lang="en"/>
              <a:t>. </a:t>
            </a:r>
          </a:p>
          <a:p>
            <a:pPr indent="-228600" lvl="0" marL="457200" rtl="0">
              <a:spcBef>
                <a:spcPts val="0"/>
              </a:spcBef>
            </a:pPr>
            <a:r>
              <a:rPr lang="en"/>
              <a:t>Streaming Discrete Wavelet Transforms</a:t>
            </a:r>
          </a:p>
          <a:p>
            <a:pPr indent="0" lvl="0" marL="0" rtl="0">
              <a:spcBef>
                <a:spcPts val="0"/>
              </a:spcBef>
              <a:buNone/>
            </a:pPr>
            <a:r>
              <a:t/>
            </a:r>
            <a:endParaRPr/>
          </a:p>
          <a:p>
            <a:pPr indent="-228600" lvl="0" marL="457200" rtl="0">
              <a:spcBef>
                <a:spcPts val="0"/>
              </a:spcBef>
            </a:pPr>
            <a:r>
              <a:rPr lang="en"/>
              <a:t>Streaming Graph Community Detection</a:t>
            </a:r>
          </a:p>
          <a:p>
            <a:pPr indent="-69850" lvl="0" marL="0" rtl="0">
              <a:spcBef>
                <a:spcPts val="0"/>
              </a:spcBef>
              <a:buClr>
                <a:schemeClr val="dk1"/>
              </a:buClr>
              <a:buSzPct val="45833"/>
              <a:buFont typeface="Arial"/>
              <a:buNone/>
            </a:pPr>
            <a:r>
              <a:rPr i="1" lang="en"/>
              <a:t>Work with MSc student Ms. Jessica Nemasisi and researcher Tyrone Naidoo</a:t>
            </a:r>
          </a:p>
          <a:p>
            <a:pPr indent="0" lvl="0" marL="0" rt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Shape 235"/>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Current WIP Thrusts: Real Law Enforcement Data</a:t>
            </a:r>
          </a:p>
        </p:txBody>
      </p:sp>
      <p:sp>
        <p:nvSpPr>
          <p:cNvPr id="236" name="Shape 236"/>
          <p:cNvSpPr txBox="1"/>
          <p:nvPr>
            <p:ph idx="1" type="body"/>
          </p:nvPr>
        </p:nvSpPr>
        <p:spPr>
          <a:xfrm>
            <a:off x="457200" y="1113587"/>
            <a:ext cx="8229600" cy="3024300"/>
          </a:xfrm>
          <a:prstGeom prst="rect">
            <a:avLst/>
          </a:prstGeom>
        </p:spPr>
        <p:txBody>
          <a:bodyPr anchorCtr="0" anchor="t" bIns="91425" lIns="91425" rIns="91425" tIns="91425">
            <a:noAutofit/>
          </a:bodyPr>
          <a:lstStyle/>
          <a:p>
            <a:pPr indent="-228600" lvl="0" marL="457200" rtl="0">
              <a:spcBef>
                <a:spcPts val="0"/>
              </a:spcBef>
            </a:pPr>
            <a:r>
              <a:rPr lang="en"/>
              <a:t>Looking at real data from local law enforcement</a:t>
            </a:r>
          </a:p>
          <a:p>
            <a:pPr indent="-228600" lvl="1" marL="914400" rtl="0">
              <a:spcBef>
                <a:spcPts val="0"/>
              </a:spcBef>
            </a:pPr>
            <a:r>
              <a:rPr lang="en"/>
              <a:t>Analytics Delivery</a:t>
            </a:r>
          </a:p>
          <a:p>
            <a:pPr indent="-228600" lvl="1" marL="914400" rtl="0">
              <a:spcBef>
                <a:spcPts val="0"/>
              </a:spcBef>
            </a:pPr>
            <a:r>
              <a:rPr lang="en"/>
              <a:t>Comparison of our system to </a:t>
            </a:r>
          </a:p>
          <a:p>
            <a:pPr indent="0" lvl="0" marL="0" rtl="0">
              <a:spcBef>
                <a:spcPts val="0"/>
              </a:spcBef>
              <a:buNone/>
            </a:pPr>
            <a:r>
              <a:t/>
            </a:r>
            <a:endParaRPr/>
          </a:p>
          <a:p>
            <a:pPr indent="0" lvl="0" marL="0" rtl="0">
              <a:spcBef>
                <a:spcPts val="0"/>
              </a:spcBef>
              <a:buNone/>
            </a:pPr>
            <a:r>
              <a:rPr i="1" lang="en"/>
              <a:t>Work with Ms. Nyalleng Moorosi and Mr. Asive Dlaba</a:t>
            </a:r>
          </a:p>
          <a:p>
            <a:pPr indent="0" lvl="0" marL="0" rt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Shape 241"/>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Current WIP Thrusts: Text Understanding</a:t>
            </a:r>
          </a:p>
        </p:txBody>
      </p:sp>
      <p:pic>
        <p:nvPicPr>
          <p:cNvPr id="242" name="Shape 242"/>
          <p:cNvPicPr preferRelativeResize="0"/>
          <p:nvPr/>
        </p:nvPicPr>
        <p:blipFill>
          <a:blip r:embed="rId3">
            <a:alphaModFix/>
          </a:blip>
          <a:stretch>
            <a:fillRect/>
          </a:stretch>
        </p:blipFill>
        <p:spPr>
          <a:xfrm>
            <a:off x="152400" y="1444403"/>
            <a:ext cx="6629403" cy="2047858"/>
          </a:xfrm>
          <a:prstGeom prst="rect">
            <a:avLst/>
          </a:prstGeom>
          <a:noFill/>
          <a:ln>
            <a:noFill/>
          </a:ln>
        </p:spPr>
      </p:pic>
      <p:sp>
        <p:nvSpPr>
          <p:cNvPr id="243" name="Shape 243"/>
          <p:cNvSpPr txBox="1"/>
          <p:nvPr/>
        </p:nvSpPr>
        <p:spPr>
          <a:xfrm>
            <a:off x="152400" y="3492262"/>
            <a:ext cx="7370100" cy="1731300"/>
          </a:xfrm>
          <a:prstGeom prst="rect">
            <a:avLst/>
          </a:prstGeom>
          <a:noFill/>
          <a:ln>
            <a:noFill/>
          </a:ln>
        </p:spPr>
        <p:txBody>
          <a:bodyPr anchorCtr="0" anchor="ctr" bIns="91425" lIns="91425" rIns="91425" tIns="91425">
            <a:noAutofit/>
          </a:bodyPr>
          <a:lstStyle/>
          <a:p>
            <a:pPr lvl="0" rtl="0">
              <a:spcBef>
                <a:spcPts val="480"/>
              </a:spcBef>
              <a:buNone/>
            </a:pPr>
            <a:r>
              <a:rPr i="1" lang="en" sz="2400">
                <a:solidFill>
                  <a:srgbClr val="012D50"/>
                </a:solidFill>
              </a:rPr>
              <a:t>Work with PhD student Mr. A. Modupe</a:t>
            </a:r>
          </a:p>
        </p:txBody>
      </p:sp>
      <p:pic>
        <p:nvPicPr>
          <p:cNvPr id="244" name="Shape 244"/>
          <p:cNvPicPr preferRelativeResize="0"/>
          <p:nvPr/>
        </p:nvPicPr>
        <p:blipFill>
          <a:blip r:embed="rId4">
            <a:alphaModFix/>
          </a:blip>
          <a:stretch>
            <a:fillRect/>
          </a:stretch>
        </p:blipFill>
        <p:spPr>
          <a:xfrm>
            <a:off x="0" y="1213958"/>
            <a:ext cx="6858001" cy="27155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2"/>
                                        </p:tgtEl>
                                      </p:cBhvr>
                                    </p:animEffect>
                                    <p:set>
                                      <p:cBhvr>
                                        <p:cTn dur="1" fill="hold">
                                          <p:stCondLst>
                                            <p:cond delay="1000"/>
                                          </p:stCondLst>
                                        </p:cTn>
                                        <p:tgtEl>
                                          <p:spTgt spid="24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Shape 58"/>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The Squad @ CSIR</a:t>
            </a:r>
          </a:p>
        </p:txBody>
      </p:sp>
      <p:pic>
        <p:nvPicPr>
          <p:cNvPr descr="DSC_9227-ANIMATION.gif" id="59" name="Shape 59"/>
          <p:cNvPicPr preferRelativeResize="0"/>
          <p:nvPr/>
        </p:nvPicPr>
        <p:blipFill>
          <a:blip r:embed="rId3">
            <a:alphaModFix/>
          </a:blip>
          <a:stretch>
            <a:fillRect/>
          </a:stretch>
        </p:blipFill>
        <p:spPr>
          <a:xfrm>
            <a:off x="0" y="747206"/>
            <a:ext cx="9144000" cy="43962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Shape 249"/>
          <p:cNvSpPr txBox="1"/>
          <p:nvPr>
            <p:ph type="title"/>
          </p:nvPr>
        </p:nvSpPr>
        <p:spPr>
          <a:xfrm>
            <a:off x="457200" y="97968"/>
            <a:ext cx="8686800" cy="637800"/>
          </a:xfrm>
          <a:prstGeom prst="rect">
            <a:avLst/>
          </a:prstGeom>
        </p:spPr>
        <p:txBody>
          <a:bodyPr anchorCtr="0" anchor="ctr" bIns="91425" lIns="91425" rIns="91425" tIns="91425">
            <a:noAutofit/>
          </a:bodyPr>
          <a:lstStyle/>
          <a:p>
            <a:pPr lvl="0" rtl="0">
              <a:spcBef>
                <a:spcPts val="0"/>
              </a:spcBef>
              <a:buNone/>
            </a:pPr>
            <a:r>
              <a:rPr lang="en"/>
              <a:t>Questions</a:t>
            </a:r>
          </a:p>
        </p:txBody>
      </p:sp>
      <p:sp>
        <p:nvSpPr>
          <p:cNvPr id="250" name="Shape 250"/>
          <p:cNvSpPr txBox="1"/>
          <p:nvPr/>
        </p:nvSpPr>
        <p:spPr>
          <a:xfrm>
            <a:off x="2370175" y="4733425"/>
            <a:ext cx="4302600" cy="324000"/>
          </a:xfrm>
          <a:prstGeom prst="rect">
            <a:avLst/>
          </a:prstGeom>
          <a:noFill/>
          <a:ln>
            <a:noFill/>
          </a:ln>
        </p:spPr>
        <p:txBody>
          <a:bodyPr anchorCtr="0" anchor="ctr" bIns="91425" lIns="91425" rIns="91425" tIns="91425">
            <a:noAutofit/>
          </a:bodyPr>
          <a:lstStyle/>
          <a:p>
            <a:pPr lvl="0" rtl="0" algn="ctr">
              <a:lnSpc>
                <a:spcPct val="115000"/>
              </a:lnSpc>
              <a:spcBef>
                <a:spcPts val="0"/>
              </a:spcBef>
              <a:buNone/>
            </a:pPr>
            <a:r>
              <a:rPr lang="en" sz="1500">
                <a:solidFill>
                  <a:srgbClr val="111111"/>
                </a:solidFill>
                <a:highlight>
                  <a:srgbClr val="FFFFFF"/>
                </a:highlight>
              </a:rPr>
              <a:t>Made with </a:t>
            </a:r>
            <a:r>
              <a:rPr lang="en" sz="1500">
                <a:solidFill>
                  <a:srgbClr val="FF0000"/>
                </a:solidFill>
                <a:highlight>
                  <a:srgbClr val="FFFFFF"/>
                </a:highlight>
              </a:rPr>
              <a:t>♥</a:t>
            </a:r>
            <a:r>
              <a:rPr lang="en" sz="1500">
                <a:solidFill>
                  <a:srgbClr val="111111"/>
                </a:solidFill>
                <a:highlight>
                  <a:srgbClr val="FFFFFF"/>
                </a:highlight>
              </a:rPr>
              <a:t> in Tshwane</a:t>
            </a:r>
          </a:p>
        </p:txBody>
      </p:sp>
      <p:sp>
        <p:nvSpPr>
          <p:cNvPr id="251" name="Shape 251"/>
          <p:cNvSpPr txBox="1"/>
          <p:nvPr/>
        </p:nvSpPr>
        <p:spPr>
          <a:xfrm>
            <a:off x="74700" y="780599"/>
            <a:ext cx="8994600" cy="1989600"/>
          </a:xfrm>
          <a:prstGeom prst="rect">
            <a:avLst/>
          </a:prstGeom>
          <a:noFill/>
          <a:ln>
            <a:noFill/>
          </a:ln>
        </p:spPr>
        <p:txBody>
          <a:bodyPr anchorCtr="0" anchor="ctr" bIns="91425" lIns="91425" rIns="91425" tIns="91425">
            <a:noAutofit/>
          </a:bodyPr>
          <a:lstStyle/>
          <a:p>
            <a:pPr indent="-190500" lvl="0" marL="342900" rtl="0" algn="ctr">
              <a:spcBef>
                <a:spcPts val="480"/>
              </a:spcBef>
              <a:buNone/>
            </a:pPr>
            <a:r>
              <a:rPr b="1" lang="en" sz="2400">
                <a:solidFill>
                  <a:srgbClr val="012D50"/>
                </a:solidFill>
              </a:rPr>
              <a:t>Find me</a:t>
            </a:r>
            <a:r>
              <a:rPr lang="en" sz="2400">
                <a:solidFill>
                  <a:srgbClr val="012D50"/>
                </a:solidFill>
              </a:rPr>
              <a:t>:</a:t>
            </a:r>
          </a:p>
          <a:p>
            <a:pPr indent="-190500" lvl="0" marL="342900" rtl="0" algn="ctr">
              <a:spcBef>
                <a:spcPts val="480"/>
              </a:spcBef>
              <a:buNone/>
            </a:pPr>
            <a:r>
              <a:rPr lang="en" sz="2400">
                <a:solidFill>
                  <a:srgbClr val="012D50"/>
                </a:solidFill>
              </a:rPr>
              <a:t>vmarivate@csir.co.za</a:t>
            </a:r>
          </a:p>
          <a:p>
            <a:pPr indent="-190500" lvl="0" marL="342900" rtl="0" algn="ctr">
              <a:spcBef>
                <a:spcPts val="480"/>
              </a:spcBef>
              <a:buNone/>
            </a:pPr>
            <a:r>
              <a:rPr lang="en" sz="2400">
                <a:solidFill>
                  <a:srgbClr val="012D50"/>
                </a:solidFill>
              </a:rPr>
              <a:t>@vukosi</a:t>
            </a:r>
          </a:p>
          <a:p>
            <a:pPr indent="-190500" lvl="0" marL="342900" rtl="0" algn="ctr">
              <a:spcBef>
                <a:spcPts val="480"/>
              </a:spcBef>
              <a:buNone/>
            </a:pPr>
            <a:r>
              <a:rPr lang="en" sz="2400">
                <a:solidFill>
                  <a:srgbClr val="012D50"/>
                </a:solidFill>
              </a:rPr>
              <a:t>CSIR Modelling and Digital Science</a:t>
            </a:r>
          </a:p>
        </p:txBody>
      </p:sp>
      <p:sp>
        <p:nvSpPr>
          <p:cNvPr id="252" name="Shape 252"/>
          <p:cNvSpPr txBox="1"/>
          <p:nvPr/>
        </p:nvSpPr>
        <p:spPr>
          <a:xfrm>
            <a:off x="74700" y="2520775"/>
            <a:ext cx="7340700" cy="2255100"/>
          </a:xfrm>
          <a:prstGeom prst="rect">
            <a:avLst/>
          </a:prstGeom>
          <a:noFill/>
          <a:ln>
            <a:noFill/>
          </a:ln>
        </p:spPr>
        <p:txBody>
          <a:bodyPr anchorCtr="0" anchor="t" bIns="91425" lIns="91425" rIns="91425" tIns="91425">
            <a:noAutofit/>
          </a:bodyPr>
          <a:lstStyle/>
          <a:p>
            <a:pPr lvl="0" rtl="0" algn="ctr">
              <a:spcBef>
                <a:spcPts val="0"/>
              </a:spcBef>
              <a:buNone/>
            </a:pPr>
            <a:r>
              <a:rPr b="1" lang="en" sz="1200"/>
              <a:t>It takes a village</a:t>
            </a:r>
          </a:p>
          <a:p>
            <a:pPr lvl="0" rtl="0" algn="ctr">
              <a:spcBef>
                <a:spcPts val="0"/>
              </a:spcBef>
              <a:buNone/>
            </a:pPr>
            <a:r>
              <a:rPr b="1" i="1" lang="en" sz="1200"/>
              <a:t>Senior Researchers: </a:t>
            </a:r>
            <a:r>
              <a:rPr i="1" lang="en" sz="1200"/>
              <a:t>Dr. Vukosi Marivate, </a:t>
            </a:r>
            <a:r>
              <a:rPr i="1" lang="en" sz="1200">
                <a:solidFill>
                  <a:schemeClr val="dk1"/>
                </a:solidFill>
              </a:rPr>
              <a:t>Ms. Nyalleng Moorosi</a:t>
            </a:r>
          </a:p>
          <a:p>
            <a:pPr lvl="0" rtl="0" algn="ctr">
              <a:spcBef>
                <a:spcPts val="0"/>
              </a:spcBef>
              <a:buNone/>
            </a:pPr>
            <a:r>
              <a:rPr b="1" i="1" lang="en" sz="1200">
                <a:solidFill>
                  <a:schemeClr val="dk1"/>
                </a:solidFill>
              </a:rPr>
              <a:t>Researchers/Developers:</a:t>
            </a:r>
            <a:r>
              <a:rPr i="1" lang="en" sz="1200">
                <a:solidFill>
                  <a:schemeClr val="dk1"/>
                </a:solidFill>
              </a:rPr>
              <a:t> Asive Dlaba</a:t>
            </a:r>
          </a:p>
          <a:p>
            <a:pPr lvl="0" rtl="0" algn="ctr">
              <a:spcBef>
                <a:spcPts val="0"/>
              </a:spcBef>
              <a:buNone/>
            </a:pPr>
            <a:r>
              <a:rPr b="1" i="1" lang="en" sz="1200">
                <a:solidFill>
                  <a:schemeClr val="dk1"/>
                </a:solidFill>
              </a:rPr>
              <a:t>Masters Students:</a:t>
            </a:r>
            <a:r>
              <a:rPr i="1" lang="en" sz="1200">
                <a:solidFill>
                  <a:schemeClr val="dk1"/>
                </a:solidFill>
              </a:rPr>
              <a:t> Jessica Nemasisi, Patrick Monama, Tshepiso Mokoena </a:t>
            </a:r>
          </a:p>
          <a:p>
            <a:pPr lvl="0" rtl="0" algn="ctr">
              <a:spcBef>
                <a:spcPts val="0"/>
              </a:spcBef>
              <a:buNone/>
            </a:pPr>
            <a:r>
              <a:rPr i="1" lang="en" sz="1200">
                <a:solidFill>
                  <a:schemeClr val="dk1"/>
                </a:solidFill>
              </a:rPr>
              <a:t>PhD Students: </a:t>
            </a:r>
            <a:r>
              <a:rPr i="1" lang="en" sz="1200">
                <a:solidFill>
                  <a:schemeClr val="dk1"/>
                </a:solidFill>
              </a:rPr>
              <a:t>Abiodun Modupe, Nenekazi </a:t>
            </a:r>
          </a:p>
          <a:p>
            <a:pPr lvl="0" rtl="0" algn="ctr">
              <a:spcBef>
                <a:spcPts val="0"/>
              </a:spcBef>
              <a:buNone/>
            </a:pPr>
            <a:r>
              <a:rPr b="1" i="1" lang="en" sz="1200">
                <a:solidFill>
                  <a:schemeClr val="dk1"/>
                </a:solidFill>
              </a:rPr>
              <a:t>Extended Team: </a:t>
            </a:r>
            <a:r>
              <a:rPr i="1" lang="en" sz="1200">
                <a:solidFill>
                  <a:schemeClr val="dk1"/>
                </a:solidFill>
              </a:rPr>
              <a:t>LeeAnne Masilela (Wits), Thandile Xiphu (UCT), </a:t>
            </a:r>
            <a:r>
              <a:rPr i="1" lang="en" sz="1200">
                <a:solidFill>
                  <a:schemeClr val="dk1"/>
                </a:solidFill>
              </a:rPr>
              <a:t>Y</a:t>
            </a:r>
            <a:r>
              <a:rPr i="1" lang="en" sz="1200">
                <a:solidFill>
                  <a:schemeClr val="dk1"/>
                </a:solidFill>
              </a:rPr>
              <a:t>anga Sisilana(NMMU), Katlego Mogokonyane (NWU), Nhlamulo Chauke (UL), Pelonomi Moiloa (Wits), </a:t>
            </a:r>
            <a:br>
              <a:rPr i="1" lang="en" sz="1200">
                <a:solidFill>
                  <a:schemeClr val="dk1"/>
                </a:solidFill>
              </a:rPr>
            </a:br>
            <a:r>
              <a:rPr i="1" lang="en" sz="1200">
                <a:solidFill>
                  <a:schemeClr val="dk1"/>
                </a:solidFill>
              </a:rPr>
              <a:t>Gary Bezeidenhout (Wits),  Nkosinathi Ndlovu (Wits), Abel Letoaba (SMU), Komana Morris (UL), Kaveshan Naidoo (UNISA), Purity Molala (UL), Tlou Boloka (NWU), Theron Khosa (UJ), Nolihle Gulwa (WSU), Wandisa Mfenguza (UFH), Ndamulelo Nemakhavhani (UCT), Nombuso Zondo (UKZN), Thulani Memory Khumalo (UCT), Zimkhitha Sijovu (UFH), Thulani Pride Ngonyama (UP), Olwethu Madikwa (WSU), Louisa Sommerville (UP), Carel Chachi (SMU)</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ctrTitle"/>
          </p:nvPr>
        </p:nvSpPr>
        <p:spPr>
          <a:xfrm>
            <a:off x="685800" y="210498"/>
            <a:ext cx="7772400" cy="1102500"/>
          </a:xfrm>
          <a:prstGeom prst="rect">
            <a:avLst/>
          </a:prstGeom>
        </p:spPr>
        <p:txBody>
          <a:bodyPr anchorCtr="0" anchor="ctr" bIns="91425" lIns="91425" rIns="91425" tIns="91425">
            <a:noAutofit/>
          </a:bodyPr>
          <a:lstStyle/>
          <a:p>
            <a:pPr lvl="0" rtl="0">
              <a:spcBef>
                <a:spcPts val="0"/>
              </a:spcBef>
              <a:buNone/>
            </a:pPr>
            <a:r>
              <a:rPr lang="en"/>
              <a:t>Data Science for Impact and Decision Enablement (DSIDE)</a:t>
            </a:r>
          </a:p>
        </p:txBody>
      </p:sp>
      <p:pic>
        <p:nvPicPr>
          <p:cNvPr descr="Dside 3.png" id="258" name="Shape 258"/>
          <p:cNvPicPr preferRelativeResize="0"/>
          <p:nvPr/>
        </p:nvPicPr>
        <p:blipFill>
          <a:blip r:embed="rId3">
            <a:alphaModFix/>
          </a:blip>
          <a:stretch>
            <a:fillRect/>
          </a:stretch>
        </p:blipFill>
        <p:spPr>
          <a:xfrm>
            <a:off x="3182237" y="1245875"/>
            <a:ext cx="2779517" cy="1066064"/>
          </a:xfrm>
          <a:prstGeom prst="rect">
            <a:avLst/>
          </a:prstGeom>
          <a:noFill/>
          <a:ln>
            <a:noFill/>
          </a:ln>
        </p:spPr>
      </p:pic>
      <p:pic>
        <p:nvPicPr>
          <p:cNvPr id="259" name="Shape 259"/>
          <p:cNvPicPr preferRelativeResize="0"/>
          <p:nvPr/>
        </p:nvPicPr>
        <p:blipFill>
          <a:blip r:embed="rId4">
            <a:alphaModFix/>
          </a:blip>
          <a:stretch>
            <a:fillRect/>
          </a:stretch>
        </p:blipFill>
        <p:spPr>
          <a:xfrm>
            <a:off x="6281399" y="2697187"/>
            <a:ext cx="1610212" cy="5630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Shape 264"/>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DSIDE: The Program</a:t>
            </a:r>
          </a:p>
        </p:txBody>
      </p:sp>
      <p:sp>
        <p:nvSpPr>
          <p:cNvPr id="265" name="Shape 265"/>
          <p:cNvSpPr txBox="1"/>
          <p:nvPr/>
        </p:nvSpPr>
        <p:spPr>
          <a:xfrm>
            <a:off x="54900" y="941072"/>
            <a:ext cx="9034200" cy="3454200"/>
          </a:xfrm>
          <a:prstGeom prst="rect">
            <a:avLst/>
          </a:prstGeom>
          <a:noFill/>
          <a:ln>
            <a:noFill/>
          </a:ln>
        </p:spPr>
        <p:txBody>
          <a:bodyPr anchorCtr="0" anchor="t" bIns="91425" lIns="91425" rIns="91425" tIns="91425">
            <a:noAutofit/>
          </a:bodyPr>
          <a:lstStyle/>
          <a:p>
            <a:pPr indent="-355600" lvl="0" marL="457200" rtl="0">
              <a:lnSpc>
                <a:spcPct val="155556"/>
              </a:lnSpc>
              <a:spcBef>
                <a:spcPts val="0"/>
              </a:spcBef>
              <a:buClr>
                <a:srgbClr val="313130"/>
              </a:buClr>
              <a:buSzPct val="100000"/>
              <a:buChar char="•"/>
            </a:pPr>
            <a:r>
              <a:rPr lang="en" sz="2000">
                <a:solidFill>
                  <a:srgbClr val="313130"/>
                </a:solidFill>
              </a:rPr>
              <a:t>Aim is to support capacity building in the ever growing field of Data Science.</a:t>
            </a:r>
          </a:p>
          <a:p>
            <a:pPr indent="-355600" lvl="0" marL="457200" rtl="0">
              <a:lnSpc>
                <a:spcPct val="155556"/>
              </a:lnSpc>
              <a:spcBef>
                <a:spcPts val="0"/>
              </a:spcBef>
              <a:buClr>
                <a:srgbClr val="313130"/>
              </a:buClr>
              <a:buSzPct val="100000"/>
              <a:buChar char="•"/>
            </a:pPr>
            <a:r>
              <a:rPr lang="en" sz="2000">
                <a:solidFill>
                  <a:srgbClr val="313130"/>
                </a:solidFill>
              </a:rPr>
              <a:t>DSIDE recruits vacation students (3rd year onwards ) over the period of 12 weeks (split 4 and 8).</a:t>
            </a:r>
          </a:p>
          <a:p>
            <a:pPr indent="-355600" lvl="0" marL="457200" rtl="0">
              <a:lnSpc>
                <a:spcPct val="155556"/>
              </a:lnSpc>
              <a:spcBef>
                <a:spcPts val="0"/>
              </a:spcBef>
              <a:buClr>
                <a:srgbClr val="313130"/>
              </a:buClr>
              <a:buSzPct val="100000"/>
              <a:buChar char="•"/>
            </a:pPr>
            <a:r>
              <a:rPr lang="en" sz="2000">
                <a:solidFill>
                  <a:srgbClr val="313130"/>
                </a:solidFill>
              </a:rPr>
              <a:t>Students participate in </a:t>
            </a:r>
            <a:r>
              <a:rPr b="1" i="1" lang="en" sz="2000">
                <a:solidFill>
                  <a:srgbClr val="313130"/>
                </a:solidFill>
              </a:rPr>
              <a:t>mentor-guided</a:t>
            </a:r>
            <a:r>
              <a:rPr lang="en" sz="2000">
                <a:solidFill>
                  <a:srgbClr val="313130"/>
                </a:solidFill>
              </a:rPr>
              <a:t> and </a:t>
            </a:r>
            <a:r>
              <a:rPr b="1" i="1" lang="en" sz="2000">
                <a:solidFill>
                  <a:srgbClr val="313130"/>
                </a:solidFill>
              </a:rPr>
              <a:t>learn-by-doing</a:t>
            </a:r>
            <a:r>
              <a:rPr lang="en" sz="2000">
                <a:solidFill>
                  <a:srgbClr val="313130"/>
                </a:solidFill>
              </a:rPr>
              <a:t> problem solving of</a:t>
            </a:r>
            <a:r>
              <a:rPr b="1" i="1" lang="en" sz="2000">
                <a:solidFill>
                  <a:srgbClr val="313130"/>
                </a:solidFill>
              </a:rPr>
              <a:t> real-world</a:t>
            </a:r>
            <a:r>
              <a:rPr lang="en" sz="2000">
                <a:solidFill>
                  <a:srgbClr val="313130"/>
                </a:solidFill>
              </a:rPr>
              <a:t> needs as presented by different stakeholders.</a:t>
            </a:r>
          </a:p>
        </p:txBody>
      </p:sp>
      <p:pic>
        <p:nvPicPr>
          <p:cNvPr descr="Dside 3.png" id="266" name="Shape 266"/>
          <p:cNvPicPr preferRelativeResize="0"/>
          <p:nvPr/>
        </p:nvPicPr>
        <p:blipFill>
          <a:blip r:embed="rId3">
            <a:alphaModFix/>
          </a:blip>
          <a:stretch>
            <a:fillRect/>
          </a:stretch>
        </p:blipFill>
        <p:spPr>
          <a:xfrm>
            <a:off x="3756649" y="4323850"/>
            <a:ext cx="1602788" cy="614737"/>
          </a:xfrm>
          <a:prstGeom prst="rect">
            <a:avLst/>
          </a:prstGeom>
          <a:noFill/>
          <a:ln>
            <a:noFill/>
          </a:ln>
        </p:spPr>
      </p:pic>
      <p:pic>
        <p:nvPicPr>
          <p:cNvPr id="267" name="Shape 267"/>
          <p:cNvPicPr preferRelativeResize="0"/>
          <p:nvPr/>
        </p:nvPicPr>
        <p:blipFill>
          <a:blip r:embed="rId4">
            <a:alphaModFix/>
          </a:blip>
          <a:stretch>
            <a:fillRect/>
          </a:stretch>
        </p:blipFill>
        <p:spPr>
          <a:xfrm>
            <a:off x="54900" y="4235643"/>
            <a:ext cx="1367288" cy="4780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DSIDE: The Numbers</a:t>
            </a:r>
          </a:p>
        </p:txBody>
      </p:sp>
      <p:sp>
        <p:nvSpPr>
          <p:cNvPr id="273" name="Shape 273"/>
          <p:cNvSpPr txBox="1"/>
          <p:nvPr/>
        </p:nvSpPr>
        <p:spPr>
          <a:xfrm>
            <a:off x="0" y="927750"/>
            <a:ext cx="9087300" cy="3450900"/>
          </a:xfrm>
          <a:prstGeom prst="rect">
            <a:avLst/>
          </a:prstGeom>
          <a:noFill/>
          <a:ln>
            <a:noFill/>
          </a:ln>
        </p:spPr>
        <p:txBody>
          <a:bodyPr anchorCtr="0" anchor="t" bIns="91425" lIns="91425" rIns="91425" tIns="91425">
            <a:noAutofit/>
          </a:bodyPr>
          <a:lstStyle/>
          <a:p>
            <a:pPr indent="-342900" lvl="0" marL="457200" rtl="0">
              <a:lnSpc>
                <a:spcPct val="155556"/>
              </a:lnSpc>
              <a:spcBef>
                <a:spcPts val="0"/>
              </a:spcBef>
              <a:buClr>
                <a:srgbClr val="313130"/>
              </a:buClr>
              <a:buSzPct val="100000"/>
              <a:buChar char="•"/>
            </a:pPr>
            <a:r>
              <a:rPr lang="en" sz="1800">
                <a:solidFill>
                  <a:srgbClr val="313130"/>
                </a:solidFill>
              </a:rPr>
              <a:t>Multidisciplinary in Nature, Student Fields:</a:t>
            </a:r>
          </a:p>
          <a:p>
            <a:pPr indent="-317500" lvl="1" marL="914400" rtl="0">
              <a:lnSpc>
                <a:spcPct val="155556"/>
              </a:lnSpc>
              <a:spcBef>
                <a:spcPts val="0"/>
              </a:spcBef>
              <a:buClr>
                <a:srgbClr val="313130"/>
              </a:buClr>
              <a:buChar char="–"/>
            </a:pPr>
            <a:r>
              <a:rPr lang="en">
                <a:solidFill>
                  <a:srgbClr val="313130"/>
                </a:solidFill>
              </a:rPr>
              <a:t>Actuarial Science</a:t>
            </a:r>
          </a:p>
          <a:p>
            <a:pPr indent="-317500" lvl="1" marL="914400" rtl="0">
              <a:lnSpc>
                <a:spcPct val="155556"/>
              </a:lnSpc>
              <a:spcBef>
                <a:spcPts val="0"/>
              </a:spcBef>
              <a:buClr>
                <a:srgbClr val="313130"/>
              </a:buClr>
              <a:buChar char="–"/>
            </a:pPr>
            <a:r>
              <a:rPr lang="en">
                <a:solidFill>
                  <a:srgbClr val="313130"/>
                </a:solidFill>
              </a:rPr>
              <a:t>Computer Science</a:t>
            </a:r>
          </a:p>
          <a:p>
            <a:pPr indent="-317500" lvl="1" marL="914400" rtl="0">
              <a:lnSpc>
                <a:spcPct val="155556"/>
              </a:lnSpc>
              <a:spcBef>
                <a:spcPts val="0"/>
              </a:spcBef>
              <a:buClr>
                <a:srgbClr val="313130"/>
              </a:buClr>
              <a:buChar char="–"/>
            </a:pPr>
            <a:r>
              <a:rPr lang="en">
                <a:solidFill>
                  <a:srgbClr val="313130"/>
                </a:solidFill>
              </a:rPr>
              <a:t>Engineering</a:t>
            </a:r>
          </a:p>
          <a:p>
            <a:pPr indent="-317500" lvl="1" marL="914400" rtl="0">
              <a:lnSpc>
                <a:spcPct val="155556"/>
              </a:lnSpc>
              <a:spcBef>
                <a:spcPts val="0"/>
              </a:spcBef>
              <a:buClr>
                <a:srgbClr val="313130"/>
              </a:buClr>
              <a:buChar char="–"/>
            </a:pPr>
            <a:r>
              <a:rPr lang="en">
                <a:solidFill>
                  <a:srgbClr val="313130"/>
                </a:solidFill>
              </a:rPr>
              <a:t>Graphic Design</a:t>
            </a:r>
          </a:p>
          <a:p>
            <a:pPr indent="-317500" lvl="1" marL="914400" rtl="0">
              <a:lnSpc>
                <a:spcPct val="155556"/>
              </a:lnSpc>
              <a:spcBef>
                <a:spcPts val="0"/>
              </a:spcBef>
              <a:buClr>
                <a:srgbClr val="313130"/>
              </a:buClr>
              <a:buChar char="–"/>
            </a:pPr>
            <a:r>
              <a:rPr lang="en">
                <a:solidFill>
                  <a:srgbClr val="313130"/>
                </a:solidFill>
              </a:rPr>
              <a:t>Journalism</a:t>
            </a:r>
          </a:p>
          <a:p>
            <a:pPr indent="-317500" lvl="1" marL="914400" rtl="0">
              <a:lnSpc>
                <a:spcPct val="155556"/>
              </a:lnSpc>
              <a:spcBef>
                <a:spcPts val="0"/>
              </a:spcBef>
              <a:buClr>
                <a:srgbClr val="313130"/>
              </a:buClr>
              <a:buChar char="–"/>
            </a:pPr>
            <a:r>
              <a:rPr lang="en">
                <a:solidFill>
                  <a:srgbClr val="313130"/>
                </a:solidFill>
              </a:rPr>
              <a:t>Mathematics</a:t>
            </a:r>
          </a:p>
          <a:p>
            <a:pPr indent="-317500" lvl="1" marL="914400" rtl="0">
              <a:lnSpc>
                <a:spcPct val="155556"/>
              </a:lnSpc>
              <a:spcBef>
                <a:spcPts val="0"/>
              </a:spcBef>
              <a:buClr>
                <a:srgbClr val="313130"/>
              </a:buClr>
              <a:buChar char="–"/>
            </a:pPr>
            <a:r>
              <a:rPr lang="en">
                <a:solidFill>
                  <a:srgbClr val="313130"/>
                </a:solidFill>
              </a:rPr>
              <a:t>Public Policy</a:t>
            </a:r>
          </a:p>
          <a:p>
            <a:pPr indent="-317500" lvl="1" marL="914400" rtl="0">
              <a:lnSpc>
                <a:spcPct val="155556"/>
              </a:lnSpc>
              <a:spcBef>
                <a:spcPts val="0"/>
              </a:spcBef>
              <a:buClr>
                <a:srgbClr val="313130"/>
              </a:buClr>
              <a:buChar char="–"/>
            </a:pPr>
            <a:r>
              <a:rPr lang="en">
                <a:solidFill>
                  <a:srgbClr val="313130"/>
                </a:solidFill>
              </a:rPr>
              <a:t>Statistics</a:t>
            </a:r>
          </a:p>
          <a:p>
            <a:pPr indent="0" lvl="0" marL="0" rtl="0">
              <a:lnSpc>
                <a:spcPct val="155556"/>
              </a:lnSpc>
              <a:spcBef>
                <a:spcPts val="0"/>
              </a:spcBef>
              <a:buNone/>
            </a:pPr>
            <a:r>
              <a:t/>
            </a:r>
            <a:endParaRPr>
              <a:solidFill>
                <a:srgbClr val="313130"/>
              </a:solidFill>
            </a:endParaRPr>
          </a:p>
          <a:p>
            <a:pPr lvl="0" rtl="0" algn="ctr">
              <a:spcBef>
                <a:spcPts val="480"/>
              </a:spcBef>
              <a:buNone/>
            </a:pPr>
            <a:r>
              <a:t/>
            </a:r>
            <a:endParaRPr b="1" sz="1800">
              <a:solidFill>
                <a:srgbClr val="012D50"/>
              </a:solidFill>
            </a:endParaRPr>
          </a:p>
        </p:txBody>
      </p:sp>
      <p:pic>
        <p:nvPicPr>
          <p:cNvPr descr="IMG_20160714_120443.jpg" id="274" name="Shape 274"/>
          <p:cNvPicPr preferRelativeResize="0"/>
          <p:nvPr/>
        </p:nvPicPr>
        <p:blipFill rotWithShape="1">
          <a:blip r:embed="rId3">
            <a:alphaModFix/>
          </a:blip>
          <a:srcRect b="0" l="0" r="0" t="20879"/>
          <a:stretch/>
        </p:blipFill>
        <p:spPr>
          <a:xfrm>
            <a:off x="3573925" y="1428300"/>
            <a:ext cx="5570073" cy="2449930"/>
          </a:xfrm>
          <a:prstGeom prst="rect">
            <a:avLst/>
          </a:prstGeom>
          <a:noFill/>
          <a:ln>
            <a:noFill/>
          </a:ln>
        </p:spPr>
      </p:pic>
      <p:pic>
        <p:nvPicPr>
          <p:cNvPr id="275" name="Shape 275"/>
          <p:cNvPicPr preferRelativeResize="0"/>
          <p:nvPr/>
        </p:nvPicPr>
        <p:blipFill>
          <a:blip r:embed="rId4">
            <a:alphaModFix/>
          </a:blip>
          <a:stretch>
            <a:fillRect/>
          </a:stretch>
        </p:blipFill>
        <p:spPr>
          <a:xfrm>
            <a:off x="54900" y="4235643"/>
            <a:ext cx="1367288" cy="478068"/>
          </a:xfrm>
          <a:prstGeom prst="rect">
            <a:avLst/>
          </a:prstGeom>
          <a:noFill/>
          <a:ln>
            <a:noFill/>
          </a:ln>
        </p:spPr>
      </p:pic>
      <p:pic>
        <p:nvPicPr>
          <p:cNvPr descr="Dside 3.png" id="276" name="Shape 276"/>
          <p:cNvPicPr preferRelativeResize="0"/>
          <p:nvPr/>
        </p:nvPicPr>
        <p:blipFill>
          <a:blip r:embed="rId5">
            <a:alphaModFix/>
          </a:blip>
          <a:stretch>
            <a:fillRect/>
          </a:stretch>
        </p:blipFill>
        <p:spPr>
          <a:xfrm>
            <a:off x="3756649" y="4323850"/>
            <a:ext cx="1602788" cy="6147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Shape 281"/>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DSIDE: Call to Action</a:t>
            </a:r>
          </a:p>
        </p:txBody>
      </p:sp>
      <p:sp>
        <p:nvSpPr>
          <p:cNvPr id="282" name="Shape 282"/>
          <p:cNvSpPr txBox="1"/>
          <p:nvPr/>
        </p:nvSpPr>
        <p:spPr>
          <a:xfrm>
            <a:off x="0" y="927750"/>
            <a:ext cx="5288100" cy="4159200"/>
          </a:xfrm>
          <a:prstGeom prst="rect">
            <a:avLst/>
          </a:prstGeom>
          <a:noFill/>
          <a:ln>
            <a:noFill/>
          </a:ln>
        </p:spPr>
        <p:txBody>
          <a:bodyPr anchorCtr="0" anchor="t" bIns="91425" lIns="91425" rIns="91425" tIns="91425">
            <a:noAutofit/>
          </a:bodyPr>
          <a:lstStyle/>
          <a:p>
            <a:pPr lvl="0" marR="0" rtl="0" algn="l">
              <a:lnSpc>
                <a:spcPct val="155556"/>
              </a:lnSpc>
              <a:spcBef>
                <a:spcPts val="0"/>
              </a:spcBef>
              <a:spcAft>
                <a:spcPts val="0"/>
              </a:spcAft>
              <a:buNone/>
            </a:pPr>
            <a:r>
              <a:rPr lang="en">
                <a:solidFill>
                  <a:srgbClr val="313130"/>
                </a:solidFill>
              </a:rPr>
              <a:t>Visit our website for information on how you can get involved.</a:t>
            </a:r>
          </a:p>
          <a:p>
            <a:pPr indent="-317500" lvl="0" marL="457200" marR="0" rtl="0" algn="l">
              <a:lnSpc>
                <a:spcPct val="155556"/>
              </a:lnSpc>
              <a:spcBef>
                <a:spcPts val="0"/>
              </a:spcBef>
              <a:spcAft>
                <a:spcPts val="0"/>
              </a:spcAft>
              <a:buClr>
                <a:srgbClr val="313130"/>
              </a:buClr>
              <a:buChar char="•"/>
            </a:pPr>
            <a:r>
              <a:rPr b="1" i="1" lang="en">
                <a:solidFill>
                  <a:srgbClr val="313130"/>
                </a:solidFill>
              </a:rPr>
              <a:t>Universities or Academics</a:t>
            </a:r>
          </a:p>
          <a:p>
            <a:pPr indent="-317500" lvl="1" marL="914400" marR="0" rtl="0" algn="l">
              <a:lnSpc>
                <a:spcPct val="155556"/>
              </a:lnSpc>
              <a:spcBef>
                <a:spcPts val="0"/>
              </a:spcBef>
              <a:spcAft>
                <a:spcPts val="0"/>
              </a:spcAft>
              <a:buClr>
                <a:srgbClr val="313130"/>
              </a:buClr>
              <a:buChar char="–"/>
            </a:pPr>
            <a:r>
              <a:rPr lang="en">
                <a:solidFill>
                  <a:srgbClr val="313130"/>
                </a:solidFill>
              </a:rPr>
              <a:t>Get in touch, let us know about </a:t>
            </a:r>
            <a:br>
              <a:rPr lang="en">
                <a:solidFill>
                  <a:srgbClr val="313130"/>
                </a:solidFill>
              </a:rPr>
            </a:br>
            <a:r>
              <a:rPr lang="en">
                <a:solidFill>
                  <a:srgbClr val="313130"/>
                </a:solidFill>
              </a:rPr>
              <a:t>your Data Science programs and </a:t>
            </a:r>
            <a:br>
              <a:rPr lang="en">
                <a:solidFill>
                  <a:srgbClr val="313130"/>
                </a:solidFill>
              </a:rPr>
            </a:br>
            <a:r>
              <a:rPr lang="en">
                <a:solidFill>
                  <a:srgbClr val="313130"/>
                </a:solidFill>
              </a:rPr>
              <a:t>how we could work together</a:t>
            </a:r>
            <a:br>
              <a:rPr lang="en">
                <a:solidFill>
                  <a:srgbClr val="313130"/>
                </a:solidFill>
              </a:rPr>
            </a:br>
            <a:r>
              <a:rPr lang="en">
                <a:solidFill>
                  <a:srgbClr val="313130"/>
                </a:solidFill>
              </a:rPr>
              <a:t> (</a:t>
            </a:r>
            <a:r>
              <a:rPr lang="en" u="sng">
                <a:solidFill>
                  <a:schemeClr val="hlink"/>
                </a:solidFill>
                <a:hlinkClick r:id="rId3"/>
              </a:rPr>
              <a:t>vmarivate@csir.co.za</a:t>
            </a:r>
            <a:r>
              <a:rPr lang="en">
                <a:solidFill>
                  <a:srgbClr val="313130"/>
                </a:solidFill>
              </a:rPr>
              <a:t>)</a:t>
            </a:r>
          </a:p>
          <a:p>
            <a:pPr indent="-317500" lvl="0" marL="457200" marR="0" rtl="0" algn="l">
              <a:lnSpc>
                <a:spcPct val="155556"/>
              </a:lnSpc>
              <a:spcBef>
                <a:spcPts val="0"/>
              </a:spcBef>
              <a:spcAft>
                <a:spcPts val="0"/>
              </a:spcAft>
              <a:buClr>
                <a:srgbClr val="313130"/>
              </a:buClr>
              <a:buChar char="•"/>
            </a:pPr>
            <a:r>
              <a:rPr b="1" i="1" lang="en">
                <a:solidFill>
                  <a:srgbClr val="313130"/>
                </a:solidFill>
              </a:rPr>
              <a:t>Companies/Organisations</a:t>
            </a:r>
          </a:p>
          <a:p>
            <a:pPr indent="-317500" lvl="1" marL="914400" marR="0" rtl="0" algn="l">
              <a:lnSpc>
                <a:spcPct val="155556"/>
              </a:lnSpc>
              <a:spcBef>
                <a:spcPts val="0"/>
              </a:spcBef>
              <a:spcAft>
                <a:spcPts val="0"/>
              </a:spcAft>
              <a:buClr>
                <a:srgbClr val="313130"/>
              </a:buClr>
              <a:buChar char="–"/>
            </a:pPr>
            <a:r>
              <a:rPr lang="en">
                <a:solidFill>
                  <a:srgbClr val="313130"/>
                </a:solidFill>
              </a:rPr>
              <a:t>Submit a Challenge</a:t>
            </a:r>
          </a:p>
          <a:p>
            <a:pPr indent="-317500" lvl="1" marL="914400" marR="0" rtl="0" algn="l">
              <a:lnSpc>
                <a:spcPct val="155556"/>
              </a:lnSpc>
              <a:spcBef>
                <a:spcPts val="0"/>
              </a:spcBef>
              <a:spcAft>
                <a:spcPts val="0"/>
              </a:spcAft>
              <a:buClr>
                <a:srgbClr val="313130"/>
              </a:buClr>
              <a:buChar char="–"/>
            </a:pPr>
            <a:r>
              <a:rPr lang="en">
                <a:solidFill>
                  <a:srgbClr val="313130"/>
                </a:solidFill>
              </a:rPr>
              <a:t>Attend Exhibition days</a:t>
            </a:r>
          </a:p>
          <a:p>
            <a:pPr indent="0" lvl="0" marL="0" rtl="0" algn="ctr">
              <a:lnSpc>
                <a:spcPct val="155556"/>
              </a:lnSpc>
              <a:spcBef>
                <a:spcPts val="0"/>
              </a:spcBef>
              <a:buNone/>
            </a:pPr>
            <a:r>
              <a:rPr lang="en" u="sng">
                <a:solidFill>
                  <a:schemeClr val="hlink"/>
                </a:solidFill>
                <a:hlinkClick r:id="rId4"/>
              </a:rPr>
              <a:t>http://dsideweb.github.io</a:t>
            </a:r>
          </a:p>
          <a:p>
            <a:pPr indent="0" lvl="0" marL="0" rtl="0" algn="ctr">
              <a:lnSpc>
                <a:spcPct val="155556"/>
              </a:lnSpc>
              <a:spcBef>
                <a:spcPts val="0"/>
              </a:spcBef>
              <a:buNone/>
            </a:pPr>
            <a:r>
              <a:rPr lang="en">
                <a:solidFill>
                  <a:srgbClr val="012D50"/>
                </a:solidFill>
              </a:rPr>
              <a:t>CSIR Vacancies</a:t>
            </a:r>
          </a:p>
          <a:p>
            <a:pPr lvl="0" rtl="0" algn="ctr">
              <a:spcBef>
                <a:spcPts val="480"/>
              </a:spcBef>
              <a:buNone/>
            </a:pPr>
            <a:r>
              <a:t/>
            </a:r>
            <a:endParaRPr b="1">
              <a:solidFill>
                <a:srgbClr val="012D50"/>
              </a:solidFill>
            </a:endParaRPr>
          </a:p>
        </p:txBody>
      </p:sp>
      <p:pic>
        <p:nvPicPr>
          <p:cNvPr descr="IMG_20160715_141451-ANIMATION.gif" id="283" name="Shape 283"/>
          <p:cNvPicPr preferRelativeResize="0"/>
          <p:nvPr/>
        </p:nvPicPr>
        <p:blipFill rotWithShape="1">
          <a:blip r:embed="rId5">
            <a:alphaModFix/>
          </a:blip>
          <a:srcRect b="2212" l="0" r="0" t="24533"/>
          <a:stretch/>
        </p:blipFill>
        <p:spPr>
          <a:xfrm>
            <a:off x="3693524" y="1843202"/>
            <a:ext cx="5450475" cy="2224274"/>
          </a:xfrm>
          <a:prstGeom prst="rect">
            <a:avLst/>
          </a:prstGeom>
          <a:noFill/>
          <a:ln>
            <a:noFill/>
          </a:ln>
        </p:spPr>
      </p:pic>
      <p:pic>
        <p:nvPicPr>
          <p:cNvPr id="284" name="Shape 284"/>
          <p:cNvPicPr preferRelativeResize="0"/>
          <p:nvPr/>
        </p:nvPicPr>
        <p:blipFill>
          <a:blip r:embed="rId6">
            <a:alphaModFix/>
          </a:blip>
          <a:stretch>
            <a:fillRect/>
          </a:stretch>
        </p:blipFill>
        <p:spPr>
          <a:xfrm>
            <a:off x="54900" y="4235643"/>
            <a:ext cx="1367288" cy="4780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p:nvPr/>
        </p:nvSpPr>
        <p:spPr>
          <a:xfrm>
            <a:off x="-10575" y="3209437"/>
            <a:ext cx="9144000" cy="1915800"/>
          </a:xfrm>
          <a:prstGeom prst="rect">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0" name="Shape 290"/>
          <p:cNvSpPr txBox="1"/>
          <p:nvPr>
            <p:ph type="title"/>
          </p:nvPr>
        </p:nvSpPr>
        <p:spPr>
          <a:xfrm>
            <a:off x="457200" y="97966"/>
            <a:ext cx="8229600" cy="637500"/>
          </a:xfrm>
          <a:prstGeom prst="rect">
            <a:avLst/>
          </a:prstGeom>
        </p:spPr>
        <p:txBody>
          <a:bodyPr anchorCtr="0" anchor="ctr" bIns="91425" lIns="91425" rIns="91425" tIns="91425">
            <a:noAutofit/>
          </a:bodyPr>
          <a:lstStyle/>
          <a:p>
            <a:pPr lvl="0">
              <a:spcBef>
                <a:spcPts val="0"/>
              </a:spcBef>
              <a:buNone/>
            </a:pPr>
            <a:r>
              <a:t/>
            </a:r>
            <a:endParaRPr/>
          </a:p>
        </p:txBody>
      </p:sp>
      <p:pic>
        <p:nvPicPr>
          <p:cNvPr id="291" name="Shape 291"/>
          <p:cNvPicPr preferRelativeResize="0"/>
          <p:nvPr/>
        </p:nvPicPr>
        <p:blipFill>
          <a:blip r:embed="rId3">
            <a:alphaModFix/>
          </a:blip>
          <a:stretch>
            <a:fillRect/>
          </a:stretch>
        </p:blipFill>
        <p:spPr>
          <a:xfrm>
            <a:off x="0" y="0"/>
            <a:ext cx="9151066" cy="4326074"/>
          </a:xfrm>
          <a:prstGeom prst="rect">
            <a:avLst/>
          </a:prstGeom>
          <a:noFill/>
          <a:ln>
            <a:noFill/>
          </a:ln>
        </p:spPr>
      </p:pic>
      <p:pic>
        <p:nvPicPr>
          <p:cNvPr id="292" name="Shape 292"/>
          <p:cNvPicPr preferRelativeResize="0"/>
          <p:nvPr/>
        </p:nvPicPr>
        <p:blipFill>
          <a:blip r:embed="rId4">
            <a:alphaModFix/>
          </a:blip>
          <a:stretch>
            <a:fillRect/>
          </a:stretch>
        </p:blipFill>
        <p:spPr>
          <a:xfrm>
            <a:off x="0" y="4406137"/>
            <a:ext cx="2473631" cy="670256"/>
          </a:xfrm>
          <a:prstGeom prst="rect">
            <a:avLst/>
          </a:prstGeom>
          <a:noFill/>
          <a:ln>
            <a:noFill/>
          </a:ln>
        </p:spPr>
      </p:pic>
      <p:pic>
        <p:nvPicPr>
          <p:cNvPr id="293" name="Shape 293"/>
          <p:cNvPicPr preferRelativeResize="0"/>
          <p:nvPr/>
        </p:nvPicPr>
        <p:blipFill>
          <a:blip r:embed="rId5">
            <a:alphaModFix/>
          </a:blip>
          <a:stretch>
            <a:fillRect/>
          </a:stretch>
        </p:blipFill>
        <p:spPr>
          <a:xfrm>
            <a:off x="7662431" y="4504093"/>
            <a:ext cx="1470998" cy="474337"/>
          </a:xfrm>
          <a:prstGeom prst="rect">
            <a:avLst/>
          </a:prstGeom>
          <a:noFill/>
          <a:ln>
            <a:noFill/>
          </a:ln>
        </p:spPr>
      </p:pic>
      <p:pic>
        <p:nvPicPr>
          <p:cNvPr id="294" name="Shape 294"/>
          <p:cNvPicPr preferRelativeResize="0"/>
          <p:nvPr/>
        </p:nvPicPr>
        <p:blipFill>
          <a:blip r:embed="rId6">
            <a:alphaModFix/>
          </a:blip>
          <a:stretch>
            <a:fillRect/>
          </a:stretch>
        </p:blipFill>
        <p:spPr>
          <a:xfrm>
            <a:off x="3604212" y="2905913"/>
            <a:ext cx="1914412" cy="726937"/>
          </a:xfrm>
          <a:prstGeom prst="rect">
            <a:avLst/>
          </a:prstGeom>
          <a:noFill/>
          <a:ln>
            <a:noFill/>
          </a:ln>
        </p:spPr>
      </p:pic>
      <p:pic>
        <p:nvPicPr>
          <p:cNvPr id="295" name="Shape 295"/>
          <p:cNvPicPr preferRelativeResize="0"/>
          <p:nvPr/>
        </p:nvPicPr>
        <p:blipFill>
          <a:blip r:embed="rId7">
            <a:alphaModFix/>
          </a:blip>
          <a:stretch>
            <a:fillRect/>
          </a:stretch>
        </p:blipFill>
        <p:spPr>
          <a:xfrm>
            <a:off x="2539525" y="4462435"/>
            <a:ext cx="1732575" cy="662896"/>
          </a:xfrm>
          <a:prstGeom prst="rect">
            <a:avLst/>
          </a:prstGeom>
          <a:noFill/>
          <a:ln>
            <a:noFill/>
          </a:ln>
        </p:spPr>
      </p:pic>
      <p:pic>
        <p:nvPicPr>
          <p:cNvPr id="296" name="Shape 296"/>
          <p:cNvPicPr preferRelativeResize="0"/>
          <p:nvPr/>
        </p:nvPicPr>
        <p:blipFill>
          <a:blip r:embed="rId8">
            <a:alphaModFix/>
          </a:blip>
          <a:stretch>
            <a:fillRect/>
          </a:stretch>
        </p:blipFill>
        <p:spPr>
          <a:xfrm>
            <a:off x="5799174" y="4556700"/>
            <a:ext cx="1732574" cy="474337"/>
          </a:xfrm>
          <a:prstGeom prst="rect">
            <a:avLst/>
          </a:prstGeom>
          <a:noFill/>
          <a:ln>
            <a:noFill/>
          </a:ln>
        </p:spPr>
      </p:pic>
      <p:pic>
        <p:nvPicPr>
          <p:cNvPr id="297" name="Shape 297"/>
          <p:cNvPicPr preferRelativeResize="0"/>
          <p:nvPr/>
        </p:nvPicPr>
        <p:blipFill>
          <a:blip r:embed="rId9">
            <a:alphaModFix/>
          </a:blip>
          <a:stretch>
            <a:fillRect/>
          </a:stretch>
        </p:blipFill>
        <p:spPr>
          <a:xfrm>
            <a:off x="6639570" y="2963440"/>
            <a:ext cx="1527068" cy="637424"/>
          </a:xfrm>
          <a:prstGeom prst="rect">
            <a:avLst/>
          </a:prstGeom>
          <a:noFill/>
          <a:ln>
            <a:noFill/>
          </a:ln>
        </p:spPr>
      </p:pic>
      <p:pic>
        <p:nvPicPr>
          <p:cNvPr id="298" name="Shape 298"/>
          <p:cNvPicPr preferRelativeResize="0"/>
          <p:nvPr/>
        </p:nvPicPr>
        <p:blipFill>
          <a:blip r:embed="rId10">
            <a:alphaModFix/>
          </a:blip>
          <a:stretch>
            <a:fillRect/>
          </a:stretch>
        </p:blipFill>
        <p:spPr>
          <a:xfrm>
            <a:off x="4272100" y="4467488"/>
            <a:ext cx="1527074" cy="652770"/>
          </a:xfrm>
          <a:prstGeom prst="rect">
            <a:avLst/>
          </a:prstGeom>
          <a:noFill/>
          <a:ln>
            <a:noFill/>
          </a:ln>
        </p:spPr>
      </p:pic>
      <p:pic>
        <p:nvPicPr>
          <p:cNvPr id="299" name="Shape 299"/>
          <p:cNvPicPr preferRelativeResize="0"/>
          <p:nvPr/>
        </p:nvPicPr>
        <p:blipFill>
          <a:blip r:embed="rId11">
            <a:alphaModFix/>
          </a:blip>
          <a:stretch>
            <a:fillRect/>
          </a:stretch>
        </p:blipFill>
        <p:spPr>
          <a:xfrm>
            <a:off x="8269262" y="3095326"/>
            <a:ext cx="688554" cy="474337"/>
          </a:xfrm>
          <a:prstGeom prst="rect">
            <a:avLst/>
          </a:prstGeom>
          <a:noFill/>
          <a:ln>
            <a:noFill/>
          </a:ln>
        </p:spPr>
      </p:pic>
      <p:pic>
        <p:nvPicPr>
          <p:cNvPr id="300" name="Shape 300"/>
          <p:cNvPicPr preferRelativeResize="0"/>
          <p:nvPr/>
        </p:nvPicPr>
        <p:blipFill>
          <a:blip r:embed="rId12">
            <a:alphaModFix/>
          </a:blip>
          <a:stretch>
            <a:fillRect/>
          </a:stretch>
        </p:blipFill>
        <p:spPr>
          <a:xfrm>
            <a:off x="7196624" y="3743259"/>
            <a:ext cx="1761211" cy="449215"/>
          </a:xfrm>
          <a:prstGeom prst="rect">
            <a:avLst/>
          </a:prstGeom>
          <a:noFill/>
          <a:ln>
            <a:noFill/>
          </a:ln>
        </p:spPr>
      </p:pic>
      <p:pic>
        <p:nvPicPr>
          <p:cNvPr id="301" name="Shape 301"/>
          <p:cNvPicPr preferRelativeResize="0"/>
          <p:nvPr/>
        </p:nvPicPr>
        <p:blipFill>
          <a:blip r:embed="rId13">
            <a:alphaModFix/>
          </a:blip>
          <a:stretch>
            <a:fillRect/>
          </a:stretch>
        </p:blipFill>
        <p:spPr>
          <a:xfrm>
            <a:off x="5572187" y="3634487"/>
            <a:ext cx="1419225" cy="666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Shape 306"/>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lgn="ctr">
              <a:spcBef>
                <a:spcPts val="0"/>
              </a:spcBef>
              <a:buNone/>
            </a:pPr>
            <a:r>
              <a:rPr lang="en"/>
              <a:t>Deep Learning Indaba</a:t>
            </a:r>
          </a:p>
        </p:txBody>
      </p:sp>
      <p:sp>
        <p:nvSpPr>
          <p:cNvPr id="307" name="Shape 307"/>
          <p:cNvSpPr txBox="1"/>
          <p:nvPr/>
        </p:nvSpPr>
        <p:spPr>
          <a:xfrm>
            <a:off x="0" y="927750"/>
            <a:ext cx="9087300" cy="4159200"/>
          </a:xfrm>
          <a:prstGeom prst="rect">
            <a:avLst/>
          </a:prstGeom>
          <a:noFill/>
          <a:ln>
            <a:noFill/>
          </a:ln>
        </p:spPr>
        <p:txBody>
          <a:bodyPr anchorCtr="0" anchor="t" bIns="91425" lIns="91425" rIns="91425" tIns="91425">
            <a:noAutofit/>
          </a:bodyPr>
          <a:lstStyle/>
          <a:p>
            <a:pPr lvl="0" rtl="0" algn="ctr">
              <a:spcBef>
                <a:spcPts val="480"/>
              </a:spcBef>
              <a:buNone/>
            </a:pPr>
            <a:r>
              <a:rPr b="1" lang="en">
                <a:solidFill>
                  <a:srgbClr val="313130"/>
                </a:solidFill>
              </a:rPr>
              <a:t>10 - 15 September 2017 </a:t>
            </a:r>
          </a:p>
          <a:p>
            <a:pPr lvl="0" rtl="0" algn="ctr">
              <a:spcBef>
                <a:spcPts val="480"/>
              </a:spcBef>
              <a:buNone/>
            </a:pPr>
            <a:r>
              <a:rPr b="1" lang="en">
                <a:solidFill>
                  <a:srgbClr val="313130"/>
                </a:solidFill>
              </a:rPr>
              <a:t>University of the Witwatersrand, Johannesburg, South Africa</a:t>
            </a:r>
          </a:p>
          <a:p>
            <a:pPr lvl="0" rtl="0" algn="ctr">
              <a:spcBef>
                <a:spcPts val="480"/>
              </a:spcBef>
              <a:buNone/>
            </a:pPr>
            <a:r>
              <a:rPr b="1" lang="en" u="sng">
                <a:solidFill>
                  <a:schemeClr val="hlink"/>
                </a:solidFill>
                <a:hlinkClick r:id="rId3"/>
              </a:rPr>
              <a:t>http://deeplearningindaba.com</a:t>
            </a:r>
          </a:p>
          <a:p>
            <a:pPr lvl="0" rtl="0" algn="ctr">
              <a:spcBef>
                <a:spcPts val="480"/>
              </a:spcBef>
              <a:buNone/>
            </a:pPr>
            <a:r>
              <a:t/>
            </a:r>
            <a:endParaRPr b="1">
              <a:solidFill>
                <a:srgbClr val="313130"/>
              </a:solidFill>
            </a:endParaRPr>
          </a:p>
          <a:p>
            <a:pPr lvl="0" rtl="0" algn="ctr">
              <a:spcBef>
                <a:spcPts val="480"/>
              </a:spcBef>
              <a:buNone/>
            </a:pPr>
            <a:r>
              <a:t/>
            </a:r>
            <a:endParaRPr b="1">
              <a:solidFill>
                <a:srgbClr val="313130"/>
              </a:solidFill>
            </a:endParaRPr>
          </a:p>
        </p:txBody>
      </p:sp>
      <p:pic>
        <p:nvPicPr>
          <p:cNvPr id="308" name="Shape 308"/>
          <p:cNvPicPr preferRelativeResize="0"/>
          <p:nvPr/>
        </p:nvPicPr>
        <p:blipFill>
          <a:blip r:embed="rId4">
            <a:alphaModFix/>
          </a:blip>
          <a:stretch>
            <a:fillRect/>
          </a:stretch>
        </p:blipFill>
        <p:spPr>
          <a:xfrm>
            <a:off x="2112849" y="1962075"/>
            <a:ext cx="4622224" cy="3232224"/>
          </a:xfrm>
          <a:prstGeom prst="rect">
            <a:avLst/>
          </a:prstGeom>
          <a:noFill/>
          <a:ln>
            <a:noFill/>
          </a:ln>
        </p:spPr>
      </p:pic>
      <p:pic>
        <p:nvPicPr>
          <p:cNvPr id="309" name="Shape 309"/>
          <p:cNvPicPr preferRelativeResize="0"/>
          <p:nvPr/>
        </p:nvPicPr>
        <p:blipFill>
          <a:blip r:embed="rId5">
            <a:alphaModFix/>
          </a:blip>
          <a:stretch>
            <a:fillRect/>
          </a:stretch>
        </p:blipFill>
        <p:spPr>
          <a:xfrm>
            <a:off x="1724575" y="0"/>
            <a:ext cx="5694849" cy="5143500"/>
          </a:xfrm>
          <a:prstGeom prst="rect">
            <a:avLst/>
          </a:prstGeom>
          <a:noFill/>
          <a:ln>
            <a:noFill/>
          </a:ln>
        </p:spPr>
      </p:pic>
      <p:pic>
        <p:nvPicPr>
          <p:cNvPr id="310" name="Shape 310"/>
          <p:cNvPicPr preferRelativeResize="0"/>
          <p:nvPr/>
        </p:nvPicPr>
        <p:blipFill>
          <a:blip r:embed="rId6">
            <a:alphaModFix/>
          </a:blip>
          <a:stretch>
            <a:fillRect/>
          </a:stretch>
        </p:blipFill>
        <p:spPr>
          <a:xfrm>
            <a:off x="1717271" y="0"/>
            <a:ext cx="5652756" cy="5143499"/>
          </a:xfrm>
          <a:prstGeom prst="rect">
            <a:avLst/>
          </a:prstGeom>
          <a:noFill/>
          <a:ln>
            <a:noFill/>
          </a:ln>
        </p:spPr>
      </p:pic>
      <p:pic>
        <p:nvPicPr>
          <p:cNvPr id="311" name="Shape 311"/>
          <p:cNvPicPr preferRelativeResize="0"/>
          <p:nvPr/>
        </p:nvPicPr>
        <p:blipFill>
          <a:blip r:embed="rId7">
            <a:alphaModFix/>
          </a:blip>
          <a:stretch>
            <a:fillRect/>
          </a:stretch>
        </p:blipFill>
        <p:spPr>
          <a:xfrm>
            <a:off x="1771596" y="0"/>
            <a:ext cx="5544105" cy="5143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08"/>
                                        </p:tgtEl>
                                      </p:cBhvr>
                                    </p:animEffect>
                                    <p:set>
                                      <p:cBhvr>
                                        <p:cTn dur="1" fill="hold">
                                          <p:stCondLst>
                                            <p:cond delay="1000"/>
                                          </p:stCondLst>
                                        </p:cTn>
                                        <p:tgtEl>
                                          <p:spTgt spid="30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11"/>
                                        </p:tgtEl>
                                      </p:cBhvr>
                                    </p:animEffect>
                                    <p:set>
                                      <p:cBhvr>
                                        <p:cTn dur="1" fill="hold">
                                          <p:stCondLst>
                                            <p:cond delay="1000"/>
                                          </p:stCondLst>
                                        </p:cTn>
                                        <p:tgtEl>
                                          <p:spTgt spid="31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10"/>
                                        </p:tgtEl>
                                      </p:cBhvr>
                                    </p:animEffect>
                                    <p:set>
                                      <p:cBhvr>
                                        <p:cTn dur="1" fill="hold">
                                          <p:stCondLst>
                                            <p:cond delay="1000"/>
                                          </p:stCondLst>
                                        </p:cTn>
                                        <p:tgtEl>
                                          <p:spTgt spid="31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Shape 316"/>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lgn="ctr">
              <a:spcBef>
                <a:spcPts val="0"/>
              </a:spcBef>
              <a:buNone/>
            </a:pPr>
            <a:r>
              <a:rPr lang="en"/>
              <a:t>Deep Learning Indaba</a:t>
            </a:r>
          </a:p>
        </p:txBody>
      </p:sp>
      <p:sp>
        <p:nvSpPr>
          <p:cNvPr id="317" name="Shape 317"/>
          <p:cNvSpPr txBox="1"/>
          <p:nvPr/>
        </p:nvSpPr>
        <p:spPr>
          <a:xfrm>
            <a:off x="28350" y="651950"/>
            <a:ext cx="9087300" cy="4159200"/>
          </a:xfrm>
          <a:prstGeom prst="rect">
            <a:avLst/>
          </a:prstGeom>
          <a:noFill/>
          <a:ln>
            <a:noFill/>
          </a:ln>
        </p:spPr>
        <p:txBody>
          <a:bodyPr anchorCtr="0" anchor="t" bIns="91425" lIns="91425" rIns="91425" tIns="91425">
            <a:noAutofit/>
          </a:bodyPr>
          <a:lstStyle/>
          <a:p>
            <a:pPr lvl="0" rtl="0" algn="ctr">
              <a:spcBef>
                <a:spcPts val="480"/>
              </a:spcBef>
              <a:buNone/>
            </a:pPr>
            <a:r>
              <a:rPr b="1" lang="en" sz="1800">
                <a:solidFill>
                  <a:srgbClr val="313130"/>
                </a:solidFill>
              </a:rPr>
              <a:t>10 - 15 September 2017 </a:t>
            </a:r>
          </a:p>
          <a:p>
            <a:pPr lvl="0" rtl="0" algn="ctr">
              <a:spcBef>
                <a:spcPts val="480"/>
              </a:spcBef>
              <a:buNone/>
            </a:pPr>
            <a:r>
              <a:rPr b="1" lang="en" sz="1800">
                <a:solidFill>
                  <a:srgbClr val="313130"/>
                </a:solidFill>
              </a:rPr>
              <a:t>University of the Witwatersrand, Johannesburg, South Africa</a:t>
            </a:r>
          </a:p>
          <a:p>
            <a:pPr lvl="0" rtl="0" algn="ctr">
              <a:spcBef>
                <a:spcPts val="480"/>
              </a:spcBef>
              <a:buNone/>
            </a:pPr>
            <a:r>
              <a:rPr b="1" lang="en" sz="1800" u="sng">
                <a:solidFill>
                  <a:schemeClr val="hlink"/>
                </a:solidFill>
                <a:hlinkClick r:id="rId3"/>
              </a:rPr>
              <a:t>http://deeplearningindaba.com</a:t>
            </a:r>
          </a:p>
          <a:p>
            <a:pPr lvl="0" rtl="0" algn="ctr">
              <a:spcBef>
                <a:spcPts val="480"/>
              </a:spcBef>
              <a:buNone/>
            </a:pPr>
            <a:r>
              <a:t/>
            </a:r>
            <a:endParaRPr b="1" sz="1800">
              <a:solidFill>
                <a:srgbClr val="313130"/>
              </a:solidFill>
            </a:endParaRPr>
          </a:p>
          <a:p>
            <a:pPr lvl="0" rtl="0" algn="ctr">
              <a:spcBef>
                <a:spcPts val="480"/>
              </a:spcBef>
              <a:buNone/>
            </a:pPr>
            <a:r>
              <a:t/>
            </a:r>
            <a:endParaRPr b="1" sz="1800">
              <a:solidFill>
                <a:srgbClr val="313130"/>
              </a:solidFill>
            </a:endParaRPr>
          </a:p>
        </p:txBody>
      </p:sp>
      <p:graphicFrame>
        <p:nvGraphicFramePr>
          <p:cNvPr id="318" name="Shape 318"/>
          <p:cNvGraphicFramePr/>
          <p:nvPr/>
        </p:nvGraphicFramePr>
        <p:xfrm>
          <a:off x="1858075" y="1776450"/>
          <a:ext cx="3000000" cy="3000000"/>
        </p:xfrm>
        <a:graphic>
          <a:graphicData uri="http://schemas.openxmlformats.org/drawingml/2006/table">
            <a:tbl>
              <a:tblPr>
                <a:noFill/>
                <a:tableStyleId>{8E4E5058-530D-41FE-881E-5F4BE1198E75}</a:tableStyleId>
              </a:tblPr>
              <a:tblGrid>
                <a:gridCol w="1253700"/>
                <a:gridCol w="1253700"/>
                <a:gridCol w="1253700"/>
                <a:gridCol w="1253700"/>
              </a:tblGrid>
              <a:tr h="185725">
                <a:tc>
                  <a:txBody>
                    <a:bodyPr>
                      <a:noAutofit/>
                    </a:bodyPr>
                    <a:lstStyle/>
                    <a:p>
                      <a:pPr lvl="0" rtl="0">
                        <a:lnSpc>
                          <a:spcPct val="115000"/>
                        </a:lnSpc>
                        <a:spcBef>
                          <a:spcPts val="0"/>
                        </a:spcBef>
                        <a:buNone/>
                      </a:pPr>
                      <a:r>
                        <a:rPr b="1" lang="en" sz="900"/>
                        <a:t>australia 2</a:t>
                      </a:r>
                    </a:p>
                  </a:txBody>
                  <a:tcPr marT="14300" marB="14300" marR="28575" marL="28575" anchor="b"/>
                </a:tc>
                <a:tc>
                  <a:txBody>
                    <a:bodyPr>
                      <a:noAutofit/>
                    </a:bodyPr>
                    <a:lstStyle/>
                    <a:p>
                      <a:pPr lvl="0" rtl="0">
                        <a:lnSpc>
                          <a:spcPct val="115000"/>
                        </a:lnSpc>
                        <a:spcBef>
                          <a:spcPts val="0"/>
                        </a:spcBef>
                        <a:buNone/>
                      </a:pPr>
                      <a:r>
                        <a:rPr b="1" lang="en" sz="900"/>
                        <a:t>italy 2</a:t>
                      </a:r>
                    </a:p>
                  </a:txBody>
                  <a:tcPr marT="14300" marB="14300" marR="28575" marL="28575" anchor="b"/>
                </a:tc>
                <a:tc>
                  <a:txBody>
                    <a:bodyPr>
                      <a:noAutofit/>
                    </a:bodyPr>
                    <a:lstStyle/>
                    <a:p>
                      <a:pPr lvl="0" rtl="0">
                        <a:lnSpc>
                          <a:spcPct val="115000"/>
                        </a:lnSpc>
                        <a:spcBef>
                          <a:spcPts val="0"/>
                        </a:spcBef>
                        <a:buNone/>
                      </a:pPr>
                      <a:r>
                        <a:rPr b="1" lang="en" sz="900"/>
                        <a:t>sa 1</a:t>
                      </a:r>
                    </a:p>
                  </a:txBody>
                  <a:tcPr marT="14300" marB="14300" marR="28575" marL="28575" anchor="b"/>
                </a:tc>
                <a:tc>
                  <a:txBody>
                    <a:bodyPr>
                      <a:noAutofit/>
                    </a:bodyPr>
                    <a:lstStyle/>
                    <a:p>
                      <a:pPr lvl="0" rtl="0">
                        <a:lnSpc>
                          <a:spcPct val="115000"/>
                        </a:lnSpc>
                        <a:spcBef>
                          <a:spcPts val="0"/>
                        </a:spcBef>
                        <a:buNone/>
                      </a:pPr>
                      <a:r>
                        <a:rPr b="1" lang="en" sz="900"/>
                        <a:t>united kingdom 6</a:t>
                      </a:r>
                    </a:p>
                  </a:txBody>
                  <a:tcPr marT="14300" marB="14300" marR="28575" marL="28575" anchor="b"/>
                </a:tc>
              </a:tr>
              <a:tr h="163925">
                <a:tc>
                  <a:txBody>
                    <a:bodyPr>
                      <a:noAutofit/>
                    </a:bodyPr>
                    <a:lstStyle/>
                    <a:p>
                      <a:pPr lvl="0" rtl="0">
                        <a:lnSpc>
                          <a:spcPct val="115000"/>
                        </a:lnSpc>
                        <a:spcBef>
                          <a:spcPts val="0"/>
                        </a:spcBef>
                        <a:buNone/>
                      </a:pPr>
                      <a:r>
                        <a:rPr b="1" lang="en" sz="900"/>
                        <a:t>austria 2</a:t>
                      </a:r>
                    </a:p>
                  </a:txBody>
                  <a:tcPr marT="14300" marB="14300" marR="28575" marL="28575" anchor="b"/>
                </a:tc>
                <a:tc>
                  <a:txBody>
                    <a:bodyPr>
                      <a:noAutofit/>
                    </a:bodyPr>
                    <a:lstStyle/>
                    <a:p>
                      <a:pPr lvl="0" rtl="0">
                        <a:lnSpc>
                          <a:spcPct val="115000"/>
                        </a:lnSpc>
                        <a:spcBef>
                          <a:spcPts val="0"/>
                        </a:spcBef>
                        <a:buNone/>
                      </a:pPr>
                      <a:r>
                        <a:rPr b="1" lang="en" sz="900"/>
                        <a:t>ivory coast 1</a:t>
                      </a:r>
                    </a:p>
                  </a:txBody>
                  <a:tcPr marT="14300" marB="14300" marR="28575" marL="28575" anchor="b"/>
                </a:tc>
                <a:tc>
                  <a:txBody>
                    <a:bodyPr>
                      <a:noAutofit/>
                    </a:bodyPr>
                    <a:lstStyle/>
                    <a:p>
                      <a:pPr lvl="0" rtl="0">
                        <a:lnSpc>
                          <a:spcPct val="115000"/>
                        </a:lnSpc>
                        <a:spcBef>
                          <a:spcPts val="0"/>
                        </a:spcBef>
                        <a:buNone/>
                      </a:pPr>
                      <a:r>
                        <a:rPr b="1" lang="en" sz="900"/>
                        <a:t>senegal 16</a:t>
                      </a:r>
                    </a:p>
                  </a:txBody>
                  <a:tcPr marT="14300" marB="14300" marR="28575" marL="28575" anchor="b"/>
                </a:tc>
                <a:tc>
                  <a:txBody>
                    <a:bodyPr>
                      <a:noAutofit/>
                    </a:bodyPr>
                    <a:lstStyle/>
                    <a:p>
                      <a:pPr lvl="0" rtl="0">
                        <a:lnSpc>
                          <a:spcPct val="115000"/>
                        </a:lnSpc>
                        <a:spcBef>
                          <a:spcPts val="0"/>
                        </a:spcBef>
                        <a:buNone/>
                      </a:pPr>
                      <a:r>
                        <a:rPr b="1" lang="en" sz="900"/>
                        <a:t>united states 6</a:t>
                      </a:r>
                    </a:p>
                  </a:txBody>
                  <a:tcPr marT="14300" marB="14300" marR="28575" marL="28575" anchor="b"/>
                </a:tc>
              </a:tr>
              <a:tr h="298050">
                <a:tc>
                  <a:txBody>
                    <a:bodyPr>
                      <a:noAutofit/>
                    </a:bodyPr>
                    <a:lstStyle/>
                    <a:p>
                      <a:pPr lvl="0" rtl="0">
                        <a:lnSpc>
                          <a:spcPct val="115000"/>
                        </a:lnSpc>
                        <a:spcBef>
                          <a:spcPts val="0"/>
                        </a:spcBef>
                        <a:buNone/>
                      </a:pPr>
                      <a:r>
                        <a:rPr b="1" lang="en" sz="900"/>
                        <a:t>botswana 12</a:t>
                      </a:r>
                    </a:p>
                  </a:txBody>
                  <a:tcPr marT="14300" marB="14300" marR="28575" marL="28575" anchor="b"/>
                </a:tc>
                <a:tc>
                  <a:txBody>
                    <a:bodyPr>
                      <a:noAutofit/>
                    </a:bodyPr>
                    <a:lstStyle/>
                    <a:p>
                      <a:pPr lvl="0" rtl="0">
                        <a:lnSpc>
                          <a:spcPct val="115000"/>
                        </a:lnSpc>
                        <a:spcBef>
                          <a:spcPts val="0"/>
                        </a:spcBef>
                        <a:buNone/>
                      </a:pPr>
                      <a:r>
                        <a:rPr b="1" lang="en" sz="900"/>
                        <a:t>japan 1</a:t>
                      </a:r>
                    </a:p>
                  </a:txBody>
                  <a:tcPr marT="14300" marB="14300" marR="28575" marL="28575" anchor="b"/>
                </a:tc>
                <a:tc>
                  <a:txBody>
                    <a:bodyPr>
                      <a:noAutofit/>
                    </a:bodyPr>
                    <a:lstStyle/>
                    <a:p>
                      <a:pPr lvl="0" rtl="0">
                        <a:lnSpc>
                          <a:spcPct val="115000"/>
                        </a:lnSpc>
                        <a:spcBef>
                          <a:spcPts val="0"/>
                        </a:spcBef>
                        <a:buNone/>
                      </a:pPr>
                      <a:r>
                        <a:rPr b="1" lang="en" sz="900"/>
                        <a:t>senegalese 1</a:t>
                      </a:r>
                    </a:p>
                  </a:txBody>
                  <a:tcPr marT="14300" marB="14300" marR="28575" marL="28575" anchor="b"/>
                </a:tc>
                <a:tc>
                  <a:txBody>
                    <a:bodyPr>
                      <a:noAutofit/>
                    </a:bodyPr>
                    <a:lstStyle/>
                    <a:p>
                      <a:pPr lvl="0" rtl="0">
                        <a:lnSpc>
                          <a:spcPct val="115000"/>
                        </a:lnSpc>
                        <a:spcBef>
                          <a:spcPts val="0"/>
                        </a:spcBef>
                        <a:buNone/>
                      </a:pPr>
                      <a:r>
                        <a:rPr b="1" lang="en" sz="900"/>
                        <a:t>united states of america 1</a:t>
                      </a:r>
                    </a:p>
                  </a:txBody>
                  <a:tcPr marT="14300" marB="14300" marR="28575" marL="28575" anchor="b"/>
                </a:tc>
              </a:tr>
              <a:tr h="163925">
                <a:tc>
                  <a:txBody>
                    <a:bodyPr>
                      <a:noAutofit/>
                    </a:bodyPr>
                    <a:lstStyle/>
                    <a:p>
                      <a:pPr lvl="0" rtl="0">
                        <a:lnSpc>
                          <a:spcPct val="115000"/>
                        </a:lnSpc>
                        <a:spcBef>
                          <a:spcPts val="0"/>
                        </a:spcBef>
                        <a:buNone/>
                      </a:pPr>
                      <a:r>
                        <a:rPr b="1" lang="en" sz="900"/>
                        <a:t>canada 2</a:t>
                      </a:r>
                    </a:p>
                  </a:txBody>
                  <a:tcPr marT="14300" marB="14300" marR="28575" marL="28575" anchor="b"/>
                </a:tc>
                <a:tc>
                  <a:txBody>
                    <a:bodyPr>
                      <a:noAutofit/>
                    </a:bodyPr>
                    <a:lstStyle/>
                    <a:p>
                      <a:pPr lvl="0" rtl="0">
                        <a:lnSpc>
                          <a:spcPct val="115000"/>
                        </a:lnSpc>
                        <a:spcBef>
                          <a:spcPts val="0"/>
                        </a:spcBef>
                        <a:buNone/>
                      </a:pPr>
                      <a:r>
                        <a:rPr b="1" lang="en" sz="900"/>
                        <a:t>johannesburg 1</a:t>
                      </a:r>
                    </a:p>
                  </a:txBody>
                  <a:tcPr marT="14300" marB="14300" marR="28575" marL="28575" anchor="b"/>
                </a:tc>
                <a:tc>
                  <a:txBody>
                    <a:bodyPr>
                      <a:noAutofit/>
                    </a:bodyPr>
                    <a:lstStyle/>
                    <a:p>
                      <a:pPr lvl="0" rtl="0">
                        <a:lnSpc>
                          <a:spcPct val="115000"/>
                        </a:lnSpc>
                        <a:spcBef>
                          <a:spcPts val="0"/>
                        </a:spcBef>
                        <a:buNone/>
                      </a:pPr>
                      <a:r>
                        <a:t/>
                      </a:r>
                      <a:endParaRPr b="1" sz="900"/>
                    </a:p>
                  </a:txBody>
                  <a:tcPr marT="14300" marB="14300" marR="28575" marL="28575" anchor="b"/>
                </a:tc>
                <a:tc>
                  <a:txBody>
                    <a:bodyPr>
                      <a:noAutofit/>
                    </a:bodyPr>
                    <a:lstStyle/>
                    <a:p>
                      <a:pPr lvl="0" rtl="0">
                        <a:lnSpc>
                          <a:spcPct val="115000"/>
                        </a:lnSpc>
                        <a:spcBef>
                          <a:spcPts val="0"/>
                        </a:spcBef>
                        <a:buNone/>
                      </a:pPr>
                      <a:r>
                        <a:rPr b="1" lang="en" sz="900"/>
                        <a:t>usa 4</a:t>
                      </a:r>
                    </a:p>
                  </a:txBody>
                  <a:tcPr marT="14300" marB="14300" marR="28575" marL="28575" anchor="b"/>
                </a:tc>
              </a:tr>
              <a:tr h="298050">
                <a:tc>
                  <a:txBody>
                    <a:bodyPr>
                      <a:noAutofit/>
                    </a:bodyPr>
                    <a:lstStyle/>
                    <a:p>
                      <a:pPr lvl="0" rtl="0">
                        <a:lnSpc>
                          <a:spcPct val="115000"/>
                        </a:lnSpc>
                        <a:spcBef>
                          <a:spcPts val="0"/>
                        </a:spcBef>
                        <a:buNone/>
                      </a:pPr>
                      <a:r>
                        <a:rPr b="1" lang="en" sz="900"/>
                        <a:t>congo (brazzaville) 1</a:t>
                      </a:r>
                    </a:p>
                  </a:txBody>
                  <a:tcPr marT="14300" marB="14300" marR="28575" marL="28575" anchor="b"/>
                </a:tc>
                <a:tc>
                  <a:txBody>
                    <a:bodyPr>
                      <a:noAutofit/>
                    </a:bodyPr>
                    <a:lstStyle/>
                    <a:p>
                      <a:pPr lvl="0" rtl="0">
                        <a:lnSpc>
                          <a:spcPct val="115000"/>
                        </a:lnSpc>
                        <a:spcBef>
                          <a:spcPts val="0"/>
                        </a:spcBef>
                        <a:buNone/>
                      </a:pPr>
                      <a:r>
                        <a:rPr b="1" lang="en" sz="900"/>
                        <a:t>kenya 5</a:t>
                      </a:r>
                    </a:p>
                  </a:txBody>
                  <a:tcPr marT="14300" marB="14300" marR="28575" marL="28575" anchor="b"/>
                </a:tc>
                <a:tc>
                  <a:txBody>
                    <a:bodyPr>
                      <a:noAutofit/>
                    </a:bodyPr>
                    <a:lstStyle/>
                    <a:p>
                      <a:pPr lvl="0" rtl="0">
                        <a:lnSpc>
                          <a:spcPct val="115000"/>
                        </a:lnSpc>
                        <a:spcBef>
                          <a:spcPts val="0"/>
                        </a:spcBef>
                        <a:buNone/>
                      </a:pPr>
                      <a:r>
                        <a:rPr b="1" lang="en" sz="900"/>
                        <a:t>south africa 360</a:t>
                      </a:r>
                    </a:p>
                  </a:txBody>
                  <a:tcPr marT="14300" marB="14300" marR="28575" marL="28575" anchor="b"/>
                </a:tc>
                <a:tc>
                  <a:txBody>
                    <a:bodyPr>
                      <a:noAutofit/>
                    </a:bodyPr>
                    <a:lstStyle/>
                    <a:p>
                      <a:pPr lvl="0" rtl="0">
                        <a:lnSpc>
                          <a:spcPct val="115000"/>
                        </a:lnSpc>
                        <a:spcBef>
                          <a:spcPts val="0"/>
                        </a:spcBef>
                        <a:buNone/>
                      </a:pPr>
                      <a:r>
                        <a:rPr b="1" lang="en" sz="900"/>
                        <a:t>za 1</a:t>
                      </a:r>
                    </a:p>
                  </a:txBody>
                  <a:tcPr marT="14300" marB="14300" marR="28575" marL="28575" anchor="b"/>
                </a:tc>
              </a:tr>
              <a:tr h="432200">
                <a:tc>
                  <a:txBody>
                    <a:bodyPr>
                      <a:noAutofit/>
                    </a:bodyPr>
                    <a:lstStyle/>
                    <a:p>
                      <a:pPr lvl="0" rtl="0">
                        <a:lnSpc>
                          <a:spcPct val="115000"/>
                        </a:lnSpc>
                        <a:spcBef>
                          <a:spcPts val="0"/>
                        </a:spcBef>
                        <a:buNone/>
                      </a:pPr>
                      <a:r>
                        <a:rPr b="1" lang="en" sz="900"/>
                        <a:t>democratic republic of the congo 2</a:t>
                      </a:r>
                    </a:p>
                  </a:txBody>
                  <a:tcPr marT="14300" marB="14300" marR="28575" marL="28575" anchor="b"/>
                </a:tc>
                <a:tc>
                  <a:txBody>
                    <a:bodyPr>
                      <a:noAutofit/>
                    </a:bodyPr>
                    <a:lstStyle/>
                    <a:p>
                      <a:pPr lvl="0" rtl="0">
                        <a:lnSpc>
                          <a:spcPct val="115000"/>
                        </a:lnSpc>
                        <a:spcBef>
                          <a:spcPts val="0"/>
                        </a:spcBef>
                        <a:buNone/>
                      </a:pPr>
                      <a:r>
                        <a:rPr b="1" lang="en" sz="900"/>
                        <a:t>latvia 1</a:t>
                      </a:r>
                    </a:p>
                  </a:txBody>
                  <a:tcPr marT="14300" marB="14300" marR="28575" marL="28575" anchor="b"/>
                </a:tc>
                <a:tc>
                  <a:txBody>
                    <a:bodyPr>
                      <a:noAutofit/>
                    </a:bodyPr>
                    <a:lstStyle/>
                    <a:p>
                      <a:pPr lvl="0" rtl="0">
                        <a:lnSpc>
                          <a:spcPct val="115000"/>
                        </a:lnSpc>
                        <a:spcBef>
                          <a:spcPts val="0"/>
                        </a:spcBef>
                        <a:buNone/>
                      </a:pPr>
                      <a:r>
                        <a:rPr b="1" lang="en" sz="900"/>
                        <a:t>south africa 6</a:t>
                      </a:r>
                    </a:p>
                  </a:txBody>
                  <a:tcPr marT="14300" marB="14300" marR="28575" marL="28575" anchor="b"/>
                </a:tc>
                <a:tc>
                  <a:txBody>
                    <a:bodyPr>
                      <a:noAutofit/>
                    </a:bodyPr>
                    <a:lstStyle/>
                    <a:p>
                      <a:pPr lvl="0" rtl="0">
                        <a:lnSpc>
                          <a:spcPct val="115000"/>
                        </a:lnSpc>
                        <a:spcBef>
                          <a:spcPts val="0"/>
                        </a:spcBef>
                        <a:buNone/>
                      </a:pPr>
                      <a:r>
                        <a:rPr b="1" lang="en" sz="900"/>
                        <a:t>zambia 1</a:t>
                      </a:r>
                    </a:p>
                  </a:txBody>
                  <a:tcPr marT="14300" marB="14300" marR="28575" marL="28575" anchor="b"/>
                </a:tc>
              </a:tr>
              <a:tr h="163925">
                <a:tc>
                  <a:txBody>
                    <a:bodyPr>
                      <a:noAutofit/>
                    </a:bodyPr>
                    <a:lstStyle/>
                    <a:p>
                      <a:pPr lvl="0" rtl="0">
                        <a:lnSpc>
                          <a:spcPct val="115000"/>
                        </a:lnSpc>
                        <a:spcBef>
                          <a:spcPts val="0"/>
                        </a:spcBef>
                        <a:buNone/>
                      </a:pPr>
                      <a:r>
                        <a:rPr b="1" lang="en" sz="900"/>
                        <a:t>denmark 4</a:t>
                      </a:r>
                    </a:p>
                  </a:txBody>
                  <a:tcPr marT="14300" marB="14300" marR="28575" marL="28575" anchor="b"/>
                </a:tc>
                <a:tc>
                  <a:txBody>
                    <a:bodyPr>
                      <a:noAutofit/>
                    </a:bodyPr>
                    <a:lstStyle/>
                    <a:p>
                      <a:pPr lvl="0" rtl="0">
                        <a:lnSpc>
                          <a:spcPct val="115000"/>
                        </a:lnSpc>
                        <a:spcBef>
                          <a:spcPts val="0"/>
                        </a:spcBef>
                        <a:buNone/>
                      </a:pPr>
                      <a:r>
                        <a:rPr b="1" lang="en" sz="900"/>
                        <a:t>lesotho 1</a:t>
                      </a:r>
                    </a:p>
                  </a:txBody>
                  <a:tcPr marT="14300" marB="14300" marR="28575" marL="28575" anchor="b"/>
                </a:tc>
                <a:tc>
                  <a:txBody>
                    <a:bodyPr>
                      <a:noAutofit/>
                    </a:bodyPr>
                    <a:lstStyle/>
                    <a:p>
                      <a:pPr lvl="0" rtl="0">
                        <a:lnSpc>
                          <a:spcPct val="115000"/>
                        </a:lnSpc>
                        <a:spcBef>
                          <a:spcPts val="0"/>
                        </a:spcBef>
                        <a:buNone/>
                      </a:pPr>
                      <a:r>
                        <a:rPr b="1" lang="en" sz="900"/>
                        <a:t>south african 2</a:t>
                      </a:r>
                    </a:p>
                  </a:txBody>
                  <a:tcPr marT="14300" marB="14300" marR="28575" marL="28575" anchor="b"/>
                </a:tc>
                <a:tc>
                  <a:txBody>
                    <a:bodyPr>
                      <a:noAutofit/>
                    </a:bodyPr>
                    <a:lstStyle/>
                    <a:p>
                      <a:pPr lvl="0" rtl="0">
                        <a:lnSpc>
                          <a:spcPct val="115000"/>
                        </a:lnSpc>
                        <a:spcBef>
                          <a:spcPts val="0"/>
                        </a:spcBef>
                        <a:buNone/>
                      </a:pPr>
                      <a:r>
                        <a:rPr b="1" lang="en" sz="900"/>
                        <a:t>zimbabwe 2</a:t>
                      </a:r>
                    </a:p>
                  </a:txBody>
                  <a:tcPr marT="14300" marB="14300" marR="28575" marL="28575" anchor="b"/>
                </a:tc>
              </a:tr>
              <a:tr h="196725">
                <a:tc>
                  <a:txBody>
                    <a:bodyPr>
                      <a:noAutofit/>
                    </a:bodyPr>
                    <a:lstStyle/>
                    <a:p>
                      <a:pPr lvl="0" rtl="0">
                        <a:lnSpc>
                          <a:spcPct val="115000"/>
                        </a:lnSpc>
                        <a:spcBef>
                          <a:spcPts val="0"/>
                        </a:spcBef>
                        <a:buNone/>
                      </a:pPr>
                      <a:r>
                        <a:rPr b="1" lang="en" sz="900"/>
                        <a:t>egypt 2</a:t>
                      </a:r>
                    </a:p>
                  </a:txBody>
                  <a:tcPr marT="14300" marB="14300" marR="28575" marL="28575" anchor="b"/>
                </a:tc>
                <a:tc>
                  <a:txBody>
                    <a:bodyPr>
                      <a:noAutofit/>
                    </a:bodyPr>
                    <a:lstStyle/>
                    <a:p>
                      <a:pPr lvl="0" rtl="0">
                        <a:lnSpc>
                          <a:spcPct val="115000"/>
                        </a:lnSpc>
                        <a:spcBef>
                          <a:spcPts val="0"/>
                        </a:spcBef>
                        <a:buNone/>
                      </a:pPr>
                      <a:r>
                        <a:rPr b="1" lang="en" sz="900"/>
                        <a:t>madagascar 2</a:t>
                      </a:r>
                    </a:p>
                  </a:txBody>
                  <a:tcPr marT="14300" marB="14300" marR="28575" marL="28575" anchor="b"/>
                </a:tc>
                <a:tc>
                  <a:txBody>
                    <a:bodyPr>
                      <a:noAutofit/>
                    </a:bodyPr>
                    <a:lstStyle/>
                    <a:p>
                      <a:pPr lvl="0" rtl="0">
                        <a:lnSpc>
                          <a:spcPct val="115000"/>
                        </a:lnSpc>
                        <a:spcBef>
                          <a:spcPts val="0"/>
                        </a:spcBef>
                        <a:buNone/>
                      </a:pPr>
                      <a:r>
                        <a:rPr b="1" lang="en" sz="900"/>
                        <a:t>southafrica 1</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r h="196725">
                <a:tc>
                  <a:txBody>
                    <a:bodyPr>
                      <a:noAutofit/>
                    </a:bodyPr>
                    <a:lstStyle/>
                    <a:p>
                      <a:pPr lvl="0" rtl="0">
                        <a:lnSpc>
                          <a:spcPct val="115000"/>
                        </a:lnSpc>
                        <a:spcBef>
                          <a:spcPts val="0"/>
                        </a:spcBef>
                        <a:buNone/>
                      </a:pPr>
                      <a:r>
                        <a:rPr b="1" lang="en" sz="900"/>
                        <a:t>england 1</a:t>
                      </a:r>
                    </a:p>
                  </a:txBody>
                  <a:tcPr marT="14300" marB="14300" marR="28575" marL="28575" anchor="b"/>
                </a:tc>
                <a:tc>
                  <a:txBody>
                    <a:bodyPr>
                      <a:noAutofit/>
                    </a:bodyPr>
                    <a:lstStyle/>
                    <a:p>
                      <a:pPr lvl="0" rtl="0">
                        <a:lnSpc>
                          <a:spcPct val="115000"/>
                        </a:lnSpc>
                        <a:spcBef>
                          <a:spcPts val="0"/>
                        </a:spcBef>
                        <a:buNone/>
                      </a:pPr>
                      <a:r>
                        <a:rPr b="1" lang="en" sz="900"/>
                        <a:t>mauritania 1</a:t>
                      </a:r>
                    </a:p>
                  </a:txBody>
                  <a:tcPr marT="14300" marB="14300" marR="28575" marL="28575" anchor="b"/>
                </a:tc>
                <a:tc>
                  <a:txBody>
                    <a:bodyPr>
                      <a:noAutofit/>
                    </a:bodyPr>
                    <a:lstStyle/>
                    <a:p>
                      <a:pPr lvl="0" rtl="0">
                        <a:lnSpc>
                          <a:spcPct val="115000"/>
                        </a:lnSpc>
                        <a:spcBef>
                          <a:spcPts val="0"/>
                        </a:spcBef>
                        <a:buNone/>
                      </a:pPr>
                      <a:r>
                        <a:rPr b="1" lang="en" sz="900"/>
                        <a:t>spain 1</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r h="196725">
                <a:tc>
                  <a:txBody>
                    <a:bodyPr>
                      <a:noAutofit/>
                    </a:bodyPr>
                    <a:lstStyle/>
                    <a:p>
                      <a:pPr lvl="0" rtl="0">
                        <a:lnSpc>
                          <a:spcPct val="115000"/>
                        </a:lnSpc>
                        <a:spcBef>
                          <a:spcPts val="0"/>
                        </a:spcBef>
                        <a:buNone/>
                      </a:pPr>
                      <a:r>
                        <a:rPr b="1" lang="en" sz="900"/>
                        <a:t>finland 1</a:t>
                      </a:r>
                    </a:p>
                  </a:txBody>
                  <a:tcPr marT="14300" marB="14300" marR="28575" marL="28575" anchor="b"/>
                </a:tc>
                <a:tc>
                  <a:txBody>
                    <a:bodyPr>
                      <a:noAutofit/>
                    </a:bodyPr>
                    <a:lstStyle/>
                    <a:p>
                      <a:pPr lvl="0" rtl="0">
                        <a:lnSpc>
                          <a:spcPct val="115000"/>
                        </a:lnSpc>
                        <a:spcBef>
                          <a:spcPts val="0"/>
                        </a:spcBef>
                        <a:buNone/>
                      </a:pPr>
                      <a:r>
                        <a:rPr b="1" lang="en" sz="900"/>
                        <a:t>mauritius 4</a:t>
                      </a:r>
                    </a:p>
                  </a:txBody>
                  <a:tcPr marT="14300" marB="14300" marR="28575" marL="28575" anchor="b"/>
                </a:tc>
                <a:tc>
                  <a:txBody>
                    <a:bodyPr>
                      <a:noAutofit/>
                    </a:bodyPr>
                    <a:lstStyle/>
                    <a:p>
                      <a:pPr lvl="0" rtl="0">
                        <a:lnSpc>
                          <a:spcPct val="115000"/>
                        </a:lnSpc>
                        <a:spcBef>
                          <a:spcPts val="0"/>
                        </a:spcBef>
                        <a:buNone/>
                      </a:pPr>
                      <a:r>
                        <a:rPr b="1" lang="en" sz="900"/>
                        <a:t>sudan 5</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r h="196725">
                <a:tc>
                  <a:txBody>
                    <a:bodyPr>
                      <a:noAutofit/>
                    </a:bodyPr>
                    <a:lstStyle/>
                    <a:p>
                      <a:pPr lvl="0" rtl="0">
                        <a:lnSpc>
                          <a:spcPct val="115000"/>
                        </a:lnSpc>
                        <a:spcBef>
                          <a:spcPts val="0"/>
                        </a:spcBef>
                        <a:buNone/>
                      </a:pPr>
                      <a:r>
                        <a:rPr b="1" lang="en" sz="900"/>
                        <a:t>france 1</a:t>
                      </a:r>
                    </a:p>
                  </a:txBody>
                  <a:tcPr marT="14300" marB="14300" marR="28575" marL="28575" anchor="b"/>
                </a:tc>
                <a:tc>
                  <a:txBody>
                    <a:bodyPr>
                      <a:noAutofit/>
                    </a:bodyPr>
                    <a:lstStyle/>
                    <a:p>
                      <a:pPr lvl="0" rtl="0">
                        <a:lnSpc>
                          <a:spcPct val="115000"/>
                        </a:lnSpc>
                        <a:spcBef>
                          <a:spcPts val="0"/>
                        </a:spcBef>
                        <a:buNone/>
                      </a:pPr>
                      <a:r>
                        <a:rPr b="1" lang="en" sz="900"/>
                        <a:t>morocco 1</a:t>
                      </a:r>
                    </a:p>
                  </a:txBody>
                  <a:tcPr marT="14300" marB="14300" marR="28575" marL="28575" anchor="b"/>
                </a:tc>
                <a:tc>
                  <a:txBody>
                    <a:bodyPr>
                      <a:noAutofit/>
                    </a:bodyPr>
                    <a:lstStyle/>
                    <a:p>
                      <a:pPr lvl="0" rtl="0">
                        <a:lnSpc>
                          <a:spcPct val="115000"/>
                        </a:lnSpc>
                        <a:spcBef>
                          <a:spcPts val="0"/>
                        </a:spcBef>
                        <a:buNone/>
                      </a:pPr>
                      <a:r>
                        <a:rPr b="1" lang="en" sz="900"/>
                        <a:t>tanzania 8</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r h="196725">
                <a:tc>
                  <a:txBody>
                    <a:bodyPr>
                      <a:noAutofit/>
                    </a:bodyPr>
                    <a:lstStyle/>
                    <a:p>
                      <a:pPr lvl="0" rtl="0">
                        <a:lnSpc>
                          <a:spcPct val="115000"/>
                        </a:lnSpc>
                        <a:spcBef>
                          <a:spcPts val="0"/>
                        </a:spcBef>
                        <a:buNone/>
                      </a:pPr>
                      <a:r>
                        <a:rPr b="1" lang="en" sz="900"/>
                        <a:t>germany 1</a:t>
                      </a:r>
                    </a:p>
                  </a:txBody>
                  <a:tcPr marT="14300" marB="14300" marR="28575" marL="28575" anchor="b"/>
                </a:tc>
                <a:tc>
                  <a:txBody>
                    <a:bodyPr>
                      <a:noAutofit/>
                    </a:bodyPr>
                    <a:lstStyle/>
                    <a:p>
                      <a:pPr lvl="0" rtl="0">
                        <a:lnSpc>
                          <a:spcPct val="115000"/>
                        </a:lnSpc>
                        <a:spcBef>
                          <a:spcPts val="0"/>
                        </a:spcBef>
                        <a:buNone/>
                      </a:pPr>
                      <a:r>
                        <a:rPr b="1" lang="en" sz="900"/>
                        <a:t>nertherlands 1</a:t>
                      </a:r>
                    </a:p>
                  </a:txBody>
                  <a:tcPr marT="14300" marB="14300" marR="28575" marL="28575" anchor="b"/>
                </a:tc>
                <a:tc>
                  <a:txBody>
                    <a:bodyPr>
                      <a:noAutofit/>
                    </a:bodyPr>
                    <a:lstStyle/>
                    <a:p>
                      <a:pPr lvl="0" rtl="0">
                        <a:lnSpc>
                          <a:spcPct val="115000"/>
                        </a:lnSpc>
                        <a:spcBef>
                          <a:spcPts val="0"/>
                        </a:spcBef>
                        <a:buNone/>
                      </a:pPr>
                      <a:r>
                        <a:rPr b="1" lang="en" sz="900"/>
                        <a:t>tanzanian 1</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r h="196725">
                <a:tc>
                  <a:txBody>
                    <a:bodyPr>
                      <a:noAutofit/>
                    </a:bodyPr>
                    <a:lstStyle/>
                    <a:p>
                      <a:pPr lvl="0" rtl="0">
                        <a:lnSpc>
                          <a:spcPct val="115000"/>
                        </a:lnSpc>
                        <a:spcBef>
                          <a:spcPts val="0"/>
                        </a:spcBef>
                        <a:buNone/>
                      </a:pPr>
                      <a:r>
                        <a:rPr b="1" lang="en" sz="900"/>
                        <a:t>ghana 8</a:t>
                      </a:r>
                    </a:p>
                  </a:txBody>
                  <a:tcPr marT="14300" marB="14300" marR="28575" marL="28575" anchor="b"/>
                </a:tc>
                <a:tc>
                  <a:txBody>
                    <a:bodyPr>
                      <a:noAutofit/>
                    </a:bodyPr>
                    <a:lstStyle/>
                    <a:p>
                      <a:pPr lvl="0" rtl="0">
                        <a:lnSpc>
                          <a:spcPct val="115000"/>
                        </a:lnSpc>
                        <a:spcBef>
                          <a:spcPts val="0"/>
                        </a:spcBef>
                        <a:buNone/>
                      </a:pPr>
                      <a:r>
                        <a:rPr b="1" lang="en" sz="900"/>
                        <a:t>nigeria 2</a:t>
                      </a:r>
                    </a:p>
                  </a:txBody>
                  <a:tcPr marT="14300" marB="14300" marR="28575" marL="28575" anchor="b"/>
                </a:tc>
                <a:tc>
                  <a:txBody>
                    <a:bodyPr>
                      <a:noAutofit/>
                    </a:bodyPr>
                    <a:lstStyle/>
                    <a:p>
                      <a:pPr lvl="0" rtl="0">
                        <a:lnSpc>
                          <a:spcPct val="115000"/>
                        </a:lnSpc>
                        <a:spcBef>
                          <a:spcPts val="0"/>
                        </a:spcBef>
                        <a:buNone/>
                      </a:pPr>
                      <a:r>
                        <a:rPr b="1" lang="en" sz="900"/>
                        <a:t>turkey 2</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r h="196725">
                <a:tc>
                  <a:txBody>
                    <a:bodyPr>
                      <a:noAutofit/>
                    </a:bodyPr>
                    <a:lstStyle/>
                    <a:p>
                      <a:pPr lvl="0" rtl="0">
                        <a:lnSpc>
                          <a:spcPct val="115000"/>
                        </a:lnSpc>
                        <a:spcBef>
                          <a:spcPts val="0"/>
                        </a:spcBef>
                        <a:buNone/>
                      </a:pPr>
                      <a:r>
                        <a:rPr b="1" lang="en" sz="900"/>
                        <a:t>ghana 1</a:t>
                      </a:r>
                    </a:p>
                  </a:txBody>
                  <a:tcPr marT="14300" marB="14300" marR="28575" marL="28575" anchor="b"/>
                </a:tc>
                <a:tc>
                  <a:txBody>
                    <a:bodyPr>
                      <a:noAutofit/>
                    </a:bodyPr>
                    <a:lstStyle/>
                    <a:p>
                      <a:pPr lvl="0" rtl="0">
                        <a:lnSpc>
                          <a:spcPct val="115000"/>
                        </a:lnSpc>
                        <a:spcBef>
                          <a:spcPts val="0"/>
                        </a:spcBef>
                        <a:buNone/>
                      </a:pPr>
                      <a:r>
                        <a:rPr b="1" lang="en" sz="900"/>
                        <a:t>poland 1</a:t>
                      </a:r>
                    </a:p>
                  </a:txBody>
                  <a:tcPr marT="14300" marB="14300" marR="28575" marL="28575" anchor="b"/>
                </a:tc>
                <a:tc>
                  <a:txBody>
                    <a:bodyPr>
                      <a:noAutofit/>
                    </a:bodyPr>
                    <a:lstStyle/>
                    <a:p>
                      <a:pPr lvl="0" rtl="0">
                        <a:lnSpc>
                          <a:spcPct val="115000"/>
                        </a:lnSpc>
                        <a:spcBef>
                          <a:spcPts val="0"/>
                        </a:spcBef>
                        <a:buNone/>
                      </a:pPr>
                      <a:r>
                        <a:rPr b="1" lang="en" sz="900"/>
                        <a:t>uganda 1</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r h="196725">
                <a:tc>
                  <a:txBody>
                    <a:bodyPr>
                      <a:noAutofit/>
                    </a:bodyPr>
                    <a:lstStyle/>
                    <a:p>
                      <a:pPr lvl="0" rtl="0">
                        <a:lnSpc>
                          <a:spcPct val="115000"/>
                        </a:lnSpc>
                        <a:spcBef>
                          <a:spcPts val="0"/>
                        </a:spcBef>
                        <a:buNone/>
                      </a:pPr>
                      <a:r>
                        <a:rPr b="1" lang="en" sz="900"/>
                        <a:t>india 5</a:t>
                      </a:r>
                    </a:p>
                  </a:txBody>
                  <a:tcPr marT="14300" marB="14300" marR="28575" marL="28575" anchor="b"/>
                </a:tc>
                <a:tc>
                  <a:txBody>
                    <a:bodyPr>
                      <a:noAutofit/>
                    </a:bodyPr>
                    <a:lstStyle/>
                    <a:p>
                      <a:pPr lvl="0" rtl="0">
                        <a:lnSpc>
                          <a:spcPct val="115000"/>
                        </a:lnSpc>
                        <a:spcBef>
                          <a:spcPts val="0"/>
                        </a:spcBef>
                        <a:buNone/>
                      </a:pPr>
                      <a:r>
                        <a:rPr b="1" lang="en" sz="900"/>
                        <a:t>rsa 3</a:t>
                      </a:r>
                    </a:p>
                  </a:txBody>
                  <a:tcPr marT="14300" marB="14300" marR="28575" marL="28575" anchor="b"/>
                </a:tc>
                <a:tc>
                  <a:txBody>
                    <a:bodyPr>
                      <a:noAutofit/>
                    </a:bodyPr>
                    <a:lstStyle/>
                    <a:p>
                      <a:pPr lvl="0" rtl="0">
                        <a:lnSpc>
                          <a:spcPct val="115000"/>
                        </a:lnSpc>
                        <a:spcBef>
                          <a:spcPts val="0"/>
                        </a:spcBef>
                        <a:buNone/>
                      </a:pPr>
                      <a:r>
                        <a:rPr b="1" lang="en" sz="900"/>
                        <a:t>uk 1</a:t>
                      </a:r>
                    </a:p>
                  </a:txBody>
                  <a:tcPr marT="14300" marB="14300" marR="28575" marL="28575" anchor="b"/>
                </a:tc>
                <a:tc>
                  <a:txBody>
                    <a:bodyPr>
                      <a:noAutofit/>
                    </a:bodyPr>
                    <a:lstStyle/>
                    <a:p>
                      <a:pPr lvl="0" rtl="0">
                        <a:spcBef>
                          <a:spcPts val="0"/>
                        </a:spcBef>
                        <a:buNone/>
                      </a:pPr>
                      <a:r>
                        <a:t/>
                      </a:r>
                      <a:endParaRPr b="1" sz="900"/>
                    </a:p>
                  </a:txBody>
                  <a:tcPr marT="14300" marB="14300" marR="28575" marL="28575" anchor="b"/>
                </a:tc>
              </a:tr>
            </a:tbl>
          </a:graphicData>
        </a:graphic>
      </p:graphicFrame>
      <p:sp>
        <p:nvSpPr>
          <p:cNvPr id="319" name="Shape 319"/>
          <p:cNvSpPr txBox="1"/>
          <p:nvPr/>
        </p:nvSpPr>
        <p:spPr>
          <a:xfrm>
            <a:off x="7289575" y="3576693"/>
            <a:ext cx="1581000" cy="503400"/>
          </a:xfrm>
          <a:prstGeom prst="rect">
            <a:avLst/>
          </a:prstGeom>
          <a:solidFill>
            <a:srgbClr val="C9DAF8"/>
          </a:solidFill>
          <a:ln>
            <a:noFill/>
          </a:ln>
        </p:spPr>
        <p:txBody>
          <a:bodyPr anchorCtr="0" anchor="t" bIns="91425" lIns="91425" rIns="91425" tIns="91425">
            <a:noAutofit/>
          </a:bodyPr>
          <a:lstStyle/>
          <a:p>
            <a:pPr lvl="0" rtl="0">
              <a:spcBef>
                <a:spcPts val="0"/>
              </a:spcBef>
              <a:buNone/>
            </a:pPr>
            <a:r>
              <a:rPr b="1" lang="en"/>
              <a:t>734</a:t>
            </a:r>
            <a:r>
              <a:rPr b="1" lang="en"/>
              <a:t> applicants; 300 spots.</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type="title"/>
          </p:nvPr>
        </p:nvSpPr>
        <p:spPr>
          <a:xfrm>
            <a:off x="457200" y="97966"/>
            <a:ext cx="8229600" cy="637500"/>
          </a:xfrm>
          <a:prstGeom prst="rect">
            <a:avLst/>
          </a:prstGeom>
        </p:spPr>
        <p:txBody>
          <a:bodyPr anchorCtr="0" anchor="ctr" bIns="91425" lIns="91425" rIns="91425" tIns="91425">
            <a:noAutofit/>
          </a:bodyPr>
          <a:lstStyle/>
          <a:p>
            <a:pPr lvl="0" rtl="0">
              <a:spcBef>
                <a:spcPts val="0"/>
              </a:spcBef>
              <a:buNone/>
            </a:pPr>
            <a:r>
              <a:rPr lang="en"/>
              <a:t>Deep Learning Indaba</a:t>
            </a:r>
          </a:p>
        </p:txBody>
      </p:sp>
      <p:sp>
        <p:nvSpPr>
          <p:cNvPr id="325" name="Shape 325"/>
          <p:cNvSpPr txBox="1"/>
          <p:nvPr/>
        </p:nvSpPr>
        <p:spPr>
          <a:xfrm>
            <a:off x="0" y="927750"/>
            <a:ext cx="9087300" cy="4159200"/>
          </a:xfrm>
          <a:prstGeom prst="rect">
            <a:avLst/>
          </a:prstGeom>
          <a:noFill/>
          <a:ln>
            <a:noFill/>
          </a:ln>
        </p:spPr>
        <p:txBody>
          <a:bodyPr anchorCtr="0" anchor="t" bIns="91425" lIns="91425" rIns="91425" tIns="91425">
            <a:noAutofit/>
          </a:bodyPr>
          <a:lstStyle/>
          <a:p>
            <a:pPr lvl="0" rtl="0" algn="ctr">
              <a:spcBef>
                <a:spcPts val="480"/>
              </a:spcBef>
              <a:buNone/>
            </a:pPr>
            <a:r>
              <a:rPr b="1" lang="en" sz="1800">
                <a:solidFill>
                  <a:srgbClr val="313130"/>
                </a:solidFill>
              </a:rPr>
              <a:t>10 - 15 September 2017 </a:t>
            </a:r>
          </a:p>
          <a:p>
            <a:pPr lvl="0" rtl="0" algn="ctr">
              <a:spcBef>
                <a:spcPts val="480"/>
              </a:spcBef>
              <a:buNone/>
            </a:pPr>
            <a:r>
              <a:rPr b="1" lang="en" sz="1800">
                <a:solidFill>
                  <a:srgbClr val="313130"/>
                </a:solidFill>
              </a:rPr>
              <a:t>University of the Witwatersrand, Johannesburg, South Africa</a:t>
            </a:r>
          </a:p>
          <a:p>
            <a:pPr lvl="0" rtl="0" algn="ctr">
              <a:spcBef>
                <a:spcPts val="480"/>
              </a:spcBef>
              <a:buNone/>
            </a:pPr>
            <a:r>
              <a:rPr b="1" lang="en" sz="1800" u="sng">
                <a:solidFill>
                  <a:schemeClr val="hlink"/>
                </a:solidFill>
                <a:hlinkClick r:id="rId3"/>
              </a:rPr>
              <a:t>http://deeplearningindaba.com</a:t>
            </a:r>
          </a:p>
          <a:p>
            <a:pPr lvl="0" rtl="0" algn="l">
              <a:spcBef>
                <a:spcPts val="480"/>
              </a:spcBef>
              <a:buNone/>
            </a:pPr>
            <a:r>
              <a:t/>
            </a:r>
            <a:endParaRPr sz="1800">
              <a:solidFill>
                <a:srgbClr val="313130"/>
              </a:solidFill>
            </a:endParaRPr>
          </a:p>
          <a:p>
            <a:pPr lvl="0" rtl="0" algn="ctr">
              <a:spcBef>
                <a:spcPts val="480"/>
              </a:spcBef>
              <a:buNone/>
            </a:pPr>
            <a:r>
              <a:rPr lang="en" sz="1800">
                <a:solidFill>
                  <a:srgbClr val="313130"/>
                </a:solidFill>
              </a:rPr>
              <a:t>We should partner and expand our footprint. </a:t>
            </a:r>
          </a:p>
          <a:p>
            <a:pPr lvl="0" rtl="0" algn="ctr">
              <a:spcBef>
                <a:spcPts val="480"/>
              </a:spcBef>
              <a:buNone/>
            </a:pPr>
            <a:r>
              <a:t/>
            </a:r>
            <a:endParaRPr sz="1800">
              <a:solidFill>
                <a:srgbClr val="313130"/>
              </a:solidFill>
            </a:endParaRPr>
          </a:p>
          <a:p>
            <a:pPr lvl="0" rtl="0" algn="ctr">
              <a:spcBef>
                <a:spcPts val="480"/>
              </a:spcBef>
              <a:buNone/>
            </a:pPr>
            <a:r>
              <a:rPr lang="en" sz="1800">
                <a:solidFill>
                  <a:srgbClr val="313130"/>
                </a:solidFill>
              </a:rPr>
              <a:t>Participate, Sponsor, Communicate. </a:t>
            </a:r>
          </a:p>
          <a:p>
            <a:pPr lvl="0" rtl="0" algn="ctr">
              <a:spcBef>
                <a:spcPts val="480"/>
              </a:spcBef>
              <a:buNone/>
            </a:pPr>
            <a:r>
              <a:t/>
            </a:r>
            <a:endParaRPr sz="1800">
              <a:solidFill>
                <a:srgbClr val="313130"/>
              </a:solidFill>
            </a:endParaRPr>
          </a:p>
          <a:p>
            <a:pPr lvl="0" rtl="0" algn="ctr">
              <a:spcBef>
                <a:spcPts val="480"/>
              </a:spcBef>
              <a:buNone/>
            </a:pPr>
            <a:r>
              <a:rPr lang="en" sz="1800">
                <a:solidFill>
                  <a:srgbClr val="313130"/>
                </a:solidFill>
              </a:rPr>
              <a:t>We have been able to provide a few across Africa scholarships. </a:t>
            </a:r>
          </a:p>
          <a:p>
            <a:pPr lvl="0" rtl="0" algn="ctr">
              <a:spcBef>
                <a:spcPts val="480"/>
              </a:spcBef>
              <a:buNone/>
            </a:pPr>
            <a:r>
              <a:t/>
            </a:r>
            <a:endParaRPr sz="1800">
              <a:solidFill>
                <a:srgbClr val="313130"/>
              </a:solidFill>
            </a:endParaRPr>
          </a:p>
          <a:p>
            <a:pPr lvl="0" rtl="0" algn="ctr">
              <a:spcBef>
                <a:spcPts val="480"/>
              </a:spcBef>
              <a:buNone/>
            </a:pPr>
            <a:r>
              <a:t/>
            </a:r>
            <a:endParaRPr sz="1800">
              <a:solidFill>
                <a:srgbClr val="31313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pic>
        <p:nvPicPr>
          <p:cNvPr id="64" name="Shape 64"/>
          <p:cNvPicPr preferRelativeResize="0"/>
          <p:nvPr/>
        </p:nvPicPr>
        <p:blipFill>
          <a:blip r:embed="rId3">
            <a:alphaModFix/>
          </a:blip>
          <a:stretch>
            <a:fillRect/>
          </a:stretch>
        </p:blipFill>
        <p:spPr>
          <a:xfrm>
            <a:off x="4604275" y="1282856"/>
            <a:ext cx="3488043" cy="2616027"/>
          </a:xfrm>
          <a:prstGeom prst="rect">
            <a:avLst/>
          </a:prstGeom>
          <a:noFill/>
          <a:ln>
            <a:noFill/>
          </a:ln>
        </p:spPr>
      </p:pic>
      <p:sp>
        <p:nvSpPr>
          <p:cNvPr id="65" name="Shape 65"/>
          <p:cNvSpPr txBox="1"/>
          <p:nvPr>
            <p:ph type="title"/>
          </p:nvPr>
        </p:nvSpPr>
        <p:spPr>
          <a:xfrm>
            <a:off x="457200" y="97966"/>
            <a:ext cx="8229600" cy="637800"/>
          </a:xfrm>
          <a:prstGeom prst="rect">
            <a:avLst/>
          </a:prstGeom>
        </p:spPr>
        <p:txBody>
          <a:bodyPr anchorCtr="0" anchor="ctr" bIns="91425" lIns="91425" rIns="91425" tIns="91425">
            <a:noAutofit/>
          </a:bodyPr>
          <a:lstStyle/>
          <a:p>
            <a:pPr indent="0" lvl="0" marL="0" rtl="0">
              <a:spcBef>
                <a:spcPts val="0"/>
              </a:spcBef>
              <a:buNone/>
            </a:pPr>
            <a:r>
              <a:rPr lang="en"/>
              <a:t>Who we are</a:t>
            </a:r>
          </a:p>
        </p:txBody>
      </p:sp>
      <p:sp>
        <p:nvSpPr>
          <p:cNvPr id="66" name="Shape 66"/>
          <p:cNvSpPr txBox="1"/>
          <p:nvPr>
            <p:ph idx="1" type="body"/>
          </p:nvPr>
        </p:nvSpPr>
        <p:spPr>
          <a:xfrm>
            <a:off x="156300" y="902025"/>
            <a:ext cx="8332500" cy="3830100"/>
          </a:xfrm>
          <a:prstGeom prst="rect">
            <a:avLst/>
          </a:prstGeom>
        </p:spPr>
        <p:txBody>
          <a:bodyPr anchorCtr="0" anchor="t" bIns="91425" lIns="91425" rIns="91425" tIns="91425">
            <a:noAutofit/>
          </a:bodyPr>
          <a:lstStyle/>
          <a:p>
            <a:pPr indent="-69850" lvl="0" marL="0" rtl="0">
              <a:spcBef>
                <a:spcPts val="0"/>
              </a:spcBef>
              <a:buClr>
                <a:schemeClr val="dk1"/>
              </a:buClr>
              <a:buSzPct val="50000"/>
              <a:buFont typeface="Arial"/>
              <a:buNone/>
            </a:pPr>
            <a:r>
              <a:rPr b="1" lang="en" sz="2200">
                <a:solidFill>
                  <a:srgbClr val="012D50"/>
                </a:solidFill>
              </a:rPr>
              <a:t>CSIR Modelling and Digital Science - Data </a:t>
            </a:r>
            <a:r>
              <a:rPr b="1" lang="en" sz="2200"/>
              <a:t>Science</a:t>
            </a:r>
            <a:r>
              <a:rPr b="1" lang="en" sz="2200">
                <a:solidFill>
                  <a:srgbClr val="012D50"/>
                </a:solidFill>
              </a:rPr>
              <a:t>:</a:t>
            </a:r>
          </a:p>
          <a:p>
            <a:pPr indent="-355600" lvl="0" marL="457200" rtl="0">
              <a:spcBef>
                <a:spcPts val="0"/>
              </a:spcBef>
              <a:buClr>
                <a:srgbClr val="012D50"/>
              </a:buClr>
              <a:buSzPct val="100000"/>
            </a:pPr>
            <a:r>
              <a:rPr lang="en" sz="2000">
                <a:solidFill>
                  <a:srgbClr val="012D50"/>
                </a:solidFill>
              </a:rPr>
              <a:t>Machine Learning, Artificial Intelligence</a:t>
            </a:r>
          </a:p>
          <a:p>
            <a:pPr indent="-355600" lvl="1" marL="914400" rtl="0">
              <a:spcBef>
                <a:spcPts val="0"/>
              </a:spcBef>
              <a:buClr>
                <a:srgbClr val="012D50"/>
              </a:buClr>
              <a:buSzPct val="100000"/>
            </a:pPr>
            <a:r>
              <a:rPr lang="en" sz="2000">
                <a:solidFill>
                  <a:srgbClr val="012D50"/>
                </a:solidFill>
              </a:rPr>
              <a:t>Information Security Applications</a:t>
            </a:r>
          </a:p>
          <a:p>
            <a:pPr indent="-355600" lvl="2" marL="1371600" rtl="0">
              <a:spcBef>
                <a:spcPts val="0"/>
              </a:spcBef>
              <a:buClr>
                <a:srgbClr val="012D50"/>
              </a:buClr>
              <a:buSzPct val="100000"/>
            </a:pPr>
            <a:r>
              <a:rPr lang="en" sz="2000">
                <a:solidFill>
                  <a:srgbClr val="012D50"/>
                </a:solidFill>
              </a:rPr>
              <a:t>Fraud</a:t>
            </a:r>
          </a:p>
          <a:p>
            <a:pPr indent="-355600" lvl="2" marL="1371600" rtl="0">
              <a:spcBef>
                <a:spcPts val="0"/>
              </a:spcBef>
              <a:buClr>
                <a:srgbClr val="012D50"/>
              </a:buClr>
              <a:buSzPct val="100000"/>
            </a:pPr>
            <a:r>
              <a:rPr lang="en" sz="2000">
                <a:solidFill>
                  <a:srgbClr val="012D50"/>
                </a:solidFill>
              </a:rPr>
              <a:t>Anomaly Detection</a:t>
            </a:r>
          </a:p>
          <a:p>
            <a:pPr indent="-355600" lvl="2" marL="1371600" rtl="0">
              <a:spcBef>
                <a:spcPts val="0"/>
              </a:spcBef>
              <a:buClr>
                <a:srgbClr val="012D50"/>
              </a:buClr>
              <a:buSzPct val="100000"/>
            </a:pPr>
            <a:r>
              <a:rPr lang="en" sz="2000">
                <a:solidFill>
                  <a:srgbClr val="012D50"/>
                </a:solidFill>
              </a:rPr>
              <a:t>Spam</a:t>
            </a:r>
          </a:p>
          <a:p>
            <a:pPr indent="-355600" lvl="1" marL="914400" rtl="0">
              <a:spcBef>
                <a:spcPts val="0"/>
              </a:spcBef>
              <a:buClr>
                <a:srgbClr val="012D50"/>
              </a:buClr>
              <a:buSzPct val="100000"/>
            </a:pPr>
            <a:r>
              <a:rPr lang="en" sz="2000">
                <a:solidFill>
                  <a:srgbClr val="012D50"/>
                </a:solidFill>
              </a:rPr>
              <a:t>Social Media Mining</a:t>
            </a:r>
          </a:p>
          <a:p>
            <a:pPr indent="-355600" lvl="1" marL="914400" rtl="0">
              <a:spcBef>
                <a:spcPts val="0"/>
              </a:spcBef>
              <a:buClr>
                <a:srgbClr val="012D50"/>
              </a:buClr>
              <a:buSzPct val="100000"/>
            </a:pPr>
            <a:r>
              <a:rPr lang="en" sz="2000">
                <a:solidFill>
                  <a:srgbClr val="012D50"/>
                </a:solidFill>
              </a:rPr>
              <a:t>Behavioural Modelling</a:t>
            </a:r>
          </a:p>
          <a:p>
            <a:pPr indent="-355600" lvl="0" marL="457200" rtl="0">
              <a:spcBef>
                <a:spcPts val="0"/>
              </a:spcBef>
              <a:buClr>
                <a:srgbClr val="012D50"/>
              </a:buClr>
              <a:buSzPct val="100000"/>
            </a:pPr>
            <a:r>
              <a:rPr lang="en" sz="2000">
                <a:solidFill>
                  <a:srgbClr val="012D50"/>
                </a:solidFill>
              </a:rPr>
              <a:t>Data Science approach to problems</a:t>
            </a:r>
          </a:p>
        </p:txBody>
      </p:sp>
      <p:pic>
        <p:nvPicPr>
          <p:cNvPr id="67" name="Shape 67"/>
          <p:cNvPicPr preferRelativeResize="0"/>
          <p:nvPr/>
        </p:nvPicPr>
        <p:blipFill>
          <a:blip r:embed="rId4">
            <a:alphaModFix/>
          </a:blip>
          <a:stretch>
            <a:fillRect/>
          </a:stretch>
        </p:blipFill>
        <p:spPr>
          <a:xfrm>
            <a:off x="585475" y="4028824"/>
            <a:ext cx="1507050" cy="527475"/>
          </a:xfrm>
          <a:prstGeom prst="rect">
            <a:avLst/>
          </a:prstGeom>
          <a:noFill/>
          <a:ln>
            <a:noFill/>
          </a:ln>
        </p:spPr>
      </p:pic>
      <p:pic>
        <p:nvPicPr>
          <p:cNvPr id="68" name="Shape 68"/>
          <p:cNvPicPr preferRelativeResize="0"/>
          <p:nvPr/>
        </p:nvPicPr>
        <p:blipFill>
          <a:blip r:embed="rId5">
            <a:alphaModFix/>
          </a:blip>
          <a:stretch>
            <a:fillRect/>
          </a:stretch>
        </p:blipFill>
        <p:spPr>
          <a:xfrm>
            <a:off x="2594874" y="4313387"/>
            <a:ext cx="1507049" cy="622584"/>
          </a:xfrm>
          <a:prstGeom prst="rect">
            <a:avLst/>
          </a:prstGeom>
          <a:noFill/>
          <a:ln>
            <a:noFill/>
          </a:ln>
        </p:spPr>
      </p:pic>
      <p:pic>
        <p:nvPicPr>
          <p:cNvPr id="69" name="Shape 69"/>
          <p:cNvPicPr preferRelativeResize="0"/>
          <p:nvPr/>
        </p:nvPicPr>
        <p:blipFill>
          <a:blip r:embed="rId6">
            <a:alphaModFix/>
          </a:blip>
          <a:stretch>
            <a:fillRect/>
          </a:stretch>
        </p:blipFill>
        <p:spPr>
          <a:xfrm>
            <a:off x="4517550" y="3789845"/>
            <a:ext cx="1232887" cy="736856"/>
          </a:xfrm>
          <a:prstGeom prst="rect">
            <a:avLst/>
          </a:prstGeom>
          <a:noFill/>
          <a:ln>
            <a:noFill/>
          </a:ln>
        </p:spPr>
      </p:pic>
      <p:pic>
        <p:nvPicPr>
          <p:cNvPr id="70" name="Shape 70"/>
          <p:cNvPicPr preferRelativeResize="0"/>
          <p:nvPr/>
        </p:nvPicPr>
        <p:blipFill>
          <a:blip r:embed="rId7">
            <a:alphaModFix/>
          </a:blip>
          <a:stretch>
            <a:fillRect/>
          </a:stretch>
        </p:blipFill>
        <p:spPr>
          <a:xfrm>
            <a:off x="6232046" y="4216050"/>
            <a:ext cx="581306" cy="6955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5635422" y="1836975"/>
            <a:ext cx="2402419" cy="1210200"/>
          </a:xfrm>
          <a:prstGeom prst="rect">
            <a:avLst/>
          </a:prstGeom>
          <a:noFill/>
          <a:ln>
            <a:noFill/>
          </a:ln>
        </p:spPr>
      </p:pic>
      <p:sp>
        <p:nvSpPr>
          <p:cNvPr id="76" name="Shape 76"/>
          <p:cNvSpPr txBox="1"/>
          <p:nvPr>
            <p:ph type="title"/>
          </p:nvPr>
        </p:nvSpPr>
        <p:spPr>
          <a:xfrm>
            <a:off x="457200" y="97966"/>
            <a:ext cx="8229600" cy="637800"/>
          </a:xfrm>
          <a:prstGeom prst="rect">
            <a:avLst/>
          </a:prstGeom>
        </p:spPr>
        <p:txBody>
          <a:bodyPr anchorCtr="0" anchor="ctr" bIns="91425" lIns="91425" rIns="91425" tIns="91425">
            <a:noAutofit/>
          </a:bodyPr>
          <a:lstStyle/>
          <a:p>
            <a:pPr indent="0" lvl="0" marL="0">
              <a:spcBef>
                <a:spcPts val="0"/>
              </a:spcBef>
              <a:buNone/>
            </a:pPr>
            <a:r>
              <a:rPr lang="en"/>
              <a:t>The start: Social Media Mining</a:t>
            </a:r>
          </a:p>
        </p:txBody>
      </p:sp>
      <p:sp>
        <p:nvSpPr>
          <p:cNvPr id="77" name="Shape 77"/>
          <p:cNvSpPr txBox="1"/>
          <p:nvPr>
            <p:ph idx="1" type="body"/>
          </p:nvPr>
        </p:nvSpPr>
        <p:spPr>
          <a:xfrm>
            <a:off x="156300" y="902025"/>
            <a:ext cx="8229600" cy="3830100"/>
          </a:xfrm>
          <a:prstGeom prst="rect">
            <a:avLst/>
          </a:prstGeom>
        </p:spPr>
        <p:txBody>
          <a:bodyPr anchorCtr="0" anchor="t" bIns="91425" lIns="91425" rIns="91425" tIns="91425">
            <a:noAutofit/>
          </a:bodyPr>
          <a:lstStyle/>
          <a:p>
            <a:pPr indent="-69850" lvl="0" marL="0" rtl="0">
              <a:spcBef>
                <a:spcPts val="0"/>
              </a:spcBef>
              <a:buClr>
                <a:schemeClr val="dk1"/>
              </a:buClr>
              <a:buSzPct val="55000"/>
              <a:buFont typeface="Arial"/>
              <a:buNone/>
            </a:pPr>
            <a:r>
              <a:rPr lang="en" sz="2000"/>
              <a:t>We would like to be able to build tools to help organisations (law enforcement, government, NGOs) in understanding trends in crime and public safety.</a:t>
            </a:r>
          </a:p>
          <a:p>
            <a:pPr indent="-355600" lvl="0" marL="457200" rtl="0">
              <a:spcBef>
                <a:spcPts val="0"/>
              </a:spcBef>
              <a:buSzPct val="100000"/>
            </a:pPr>
            <a:r>
              <a:rPr lang="en" sz="2000"/>
              <a:t>Providing real-time, on ground, awareness </a:t>
            </a:r>
            <a:br>
              <a:rPr lang="en" sz="2000"/>
            </a:br>
            <a:r>
              <a:rPr lang="en" sz="2000"/>
              <a:t>as incidents occur.</a:t>
            </a:r>
          </a:p>
          <a:p>
            <a:pPr indent="-69850" lvl="0" marL="0" rtl="0">
              <a:spcBef>
                <a:spcPts val="0"/>
              </a:spcBef>
              <a:buClr>
                <a:schemeClr val="dk1"/>
              </a:buClr>
              <a:buSzPct val="50000"/>
              <a:buFont typeface="Arial"/>
              <a:buNone/>
            </a:pPr>
            <a:r>
              <a:rPr b="1" lang="en" sz="2200"/>
              <a:t>Why Social Media:</a:t>
            </a:r>
          </a:p>
          <a:p>
            <a:pPr indent="-355600" lvl="0" marL="457200" rtl="0">
              <a:spcBef>
                <a:spcPts val="0"/>
              </a:spcBef>
              <a:buSzPct val="100000"/>
            </a:pPr>
            <a:r>
              <a:rPr lang="en" sz="2000"/>
              <a:t>Availability of point data</a:t>
            </a:r>
          </a:p>
          <a:p>
            <a:pPr indent="-355600" lvl="0" marL="457200" rtl="0">
              <a:spcBef>
                <a:spcPts val="0"/>
              </a:spcBef>
              <a:buSzPct val="100000"/>
            </a:pPr>
            <a:r>
              <a:rPr lang="en" sz="2000"/>
              <a:t>Allowed us to build analytics that can be </a:t>
            </a:r>
            <a:br>
              <a:rPr lang="en" sz="2000"/>
            </a:br>
            <a:r>
              <a:rPr lang="en" sz="2000"/>
              <a:t>used in other applications</a:t>
            </a:r>
          </a:p>
          <a:p>
            <a:pPr indent="-355600" lvl="0" marL="457200" rtl="0">
              <a:spcBef>
                <a:spcPts val="0"/>
              </a:spcBef>
              <a:buSzPct val="100000"/>
            </a:pPr>
            <a:r>
              <a:rPr lang="en" sz="2000"/>
              <a:t>Further understanding of spoken languages in South Africa</a:t>
            </a:r>
          </a:p>
          <a:p>
            <a:pPr indent="0" lvl="0" marL="0" rtl="0">
              <a:spcBef>
                <a:spcPts val="0"/>
              </a:spcBef>
              <a:buNone/>
            </a:pPr>
            <a:r>
              <a:t/>
            </a:r>
            <a:endParaRPr sz="2200"/>
          </a:p>
          <a:p>
            <a:pPr lvl="0" rtl="0">
              <a:spcBef>
                <a:spcPts val="0"/>
              </a:spcBef>
              <a:buClr>
                <a:schemeClr val="dk1"/>
              </a:buClr>
              <a:buSzPct val="50000"/>
              <a:buFont typeface="Arial"/>
              <a:buNone/>
            </a:pPr>
            <a:r>
              <a:t/>
            </a:r>
            <a:endParaRPr sz="2200"/>
          </a:p>
          <a:p>
            <a:pPr lvl="0" rtl="0">
              <a:spcBef>
                <a:spcPts val="0"/>
              </a:spcBef>
              <a:buNone/>
            </a:pPr>
            <a:r>
              <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type="title"/>
          </p:nvPr>
        </p:nvSpPr>
        <p:spPr>
          <a:xfrm>
            <a:off x="457200" y="97966"/>
            <a:ext cx="8229600" cy="637800"/>
          </a:xfrm>
          <a:prstGeom prst="rect">
            <a:avLst/>
          </a:prstGeom>
        </p:spPr>
        <p:txBody>
          <a:bodyPr anchorCtr="0" anchor="ctr" bIns="91425" lIns="91425" rIns="91425" tIns="91425">
            <a:noAutofit/>
          </a:bodyPr>
          <a:lstStyle/>
          <a:p>
            <a:pPr indent="0" lvl="0" marL="0" rtl="0">
              <a:spcBef>
                <a:spcPts val="0"/>
              </a:spcBef>
              <a:buNone/>
            </a:pPr>
            <a:r>
              <a:rPr lang="en"/>
              <a:t>Social Media Analytics Research</a:t>
            </a:r>
          </a:p>
        </p:txBody>
      </p:sp>
      <p:sp>
        <p:nvSpPr>
          <p:cNvPr id="83" name="Shape 83"/>
          <p:cNvSpPr txBox="1"/>
          <p:nvPr>
            <p:ph idx="1" type="body"/>
          </p:nvPr>
        </p:nvSpPr>
        <p:spPr>
          <a:xfrm>
            <a:off x="156300" y="902025"/>
            <a:ext cx="7925100" cy="3830100"/>
          </a:xfrm>
          <a:prstGeom prst="rect">
            <a:avLst/>
          </a:prstGeom>
        </p:spPr>
        <p:txBody>
          <a:bodyPr anchorCtr="0" anchor="t" bIns="91425" lIns="91425" rIns="91425" tIns="91425">
            <a:noAutofit/>
          </a:bodyPr>
          <a:lstStyle/>
          <a:p>
            <a:pPr indent="-69850" lvl="0" marL="0" rtl="0">
              <a:spcBef>
                <a:spcPts val="0"/>
              </a:spcBef>
              <a:buClr>
                <a:schemeClr val="dk1"/>
              </a:buClr>
              <a:buSzPct val="50000"/>
              <a:buFont typeface="Arial"/>
              <a:buNone/>
            </a:pPr>
            <a:r>
              <a:rPr b="1" lang="en" sz="2200"/>
              <a:t>Research Avenues</a:t>
            </a:r>
          </a:p>
          <a:p>
            <a:pPr indent="-355600" lvl="0" marL="457200" rtl="0">
              <a:spcBef>
                <a:spcPts val="0"/>
              </a:spcBef>
              <a:buSzPct val="100000"/>
            </a:pPr>
            <a:r>
              <a:rPr lang="en" sz="2000"/>
              <a:t>Language Understanding</a:t>
            </a:r>
          </a:p>
          <a:p>
            <a:pPr indent="0" lvl="0" marL="0" rtl="0">
              <a:spcBef>
                <a:spcPts val="0"/>
              </a:spcBef>
              <a:buNone/>
            </a:pPr>
            <a:r>
              <a:t/>
            </a:r>
            <a:endParaRPr sz="2000"/>
          </a:p>
          <a:p>
            <a:pPr indent="-355600" lvl="0" marL="457200" rtl="0">
              <a:spcBef>
                <a:spcPts val="0"/>
              </a:spcBef>
              <a:buSzPct val="100000"/>
            </a:pPr>
            <a:r>
              <a:rPr lang="en" sz="2000"/>
              <a:t>Classification Models For Incidents</a:t>
            </a:r>
          </a:p>
          <a:p>
            <a:pPr indent="0" lvl="0" marL="0" rtl="0">
              <a:spcBef>
                <a:spcPts val="0"/>
              </a:spcBef>
              <a:buNone/>
            </a:pPr>
            <a:r>
              <a:t/>
            </a:r>
            <a:endParaRPr sz="2000"/>
          </a:p>
          <a:p>
            <a:pPr indent="-355600" lvl="0" marL="457200" rtl="0">
              <a:spcBef>
                <a:spcPts val="0"/>
              </a:spcBef>
              <a:buSzPct val="100000"/>
            </a:pPr>
            <a:r>
              <a:rPr lang="en" sz="2000"/>
              <a:t>Trust Models</a:t>
            </a:r>
          </a:p>
          <a:p>
            <a:pPr indent="0" lvl="0" marL="0" rtl="0">
              <a:spcBef>
                <a:spcPts val="0"/>
              </a:spcBef>
              <a:buNone/>
            </a:pPr>
            <a:r>
              <a:t/>
            </a:r>
            <a:endParaRPr sz="2000"/>
          </a:p>
          <a:p>
            <a:pPr indent="-355600" lvl="0" marL="457200" rtl="0">
              <a:spcBef>
                <a:spcPts val="0"/>
              </a:spcBef>
              <a:buSzPct val="100000"/>
            </a:pPr>
            <a:r>
              <a:rPr lang="en" sz="2000"/>
              <a:t>Behavioural Modelling</a:t>
            </a:r>
          </a:p>
          <a:p>
            <a:pPr indent="0" lvl="0" marL="0" rtl="0">
              <a:spcBef>
                <a:spcPts val="0"/>
              </a:spcBef>
              <a:buNone/>
            </a:pPr>
            <a:r>
              <a:t/>
            </a:r>
            <a:endParaRPr sz="2000"/>
          </a:p>
          <a:p>
            <a:pPr indent="-355600" lvl="0" marL="457200" rtl="0">
              <a:spcBef>
                <a:spcPts val="0"/>
              </a:spcBef>
              <a:buSzPct val="100000"/>
            </a:pPr>
            <a:r>
              <a:rPr lang="en" sz="2000"/>
              <a:t>Privacy and Ethics</a:t>
            </a:r>
          </a:p>
          <a:p>
            <a:pPr indent="0" lvl="0" marL="0" rtl="0">
              <a:spcBef>
                <a:spcPts val="0"/>
              </a:spcBef>
              <a:buNone/>
            </a:pPr>
            <a:r>
              <a:t/>
            </a:r>
            <a:endParaRPr sz="2200"/>
          </a:p>
          <a:p>
            <a:pPr lvl="0" rtl="0">
              <a:spcBef>
                <a:spcPts val="0"/>
              </a:spcBef>
              <a:buClr>
                <a:schemeClr val="dk1"/>
              </a:buClr>
              <a:buSzPct val="50000"/>
              <a:buFont typeface="Arial"/>
              <a:buNone/>
            </a:pPr>
            <a:r>
              <a:t/>
            </a:r>
            <a:endParaRPr sz="2200"/>
          </a:p>
          <a:p>
            <a:pPr lvl="0" rtl="0">
              <a:spcBef>
                <a:spcPts val="0"/>
              </a:spcBef>
              <a:buNone/>
            </a:pPr>
            <a:r>
              <a:t/>
            </a:r>
            <a:endParaRPr sz="2200"/>
          </a:p>
        </p:txBody>
      </p:sp>
      <p:pic>
        <p:nvPicPr>
          <p:cNvPr id="84" name="Shape 84"/>
          <p:cNvPicPr preferRelativeResize="0"/>
          <p:nvPr/>
        </p:nvPicPr>
        <p:blipFill>
          <a:blip r:embed="rId3">
            <a:alphaModFix/>
          </a:blip>
          <a:stretch>
            <a:fillRect/>
          </a:stretch>
        </p:blipFill>
        <p:spPr>
          <a:xfrm>
            <a:off x="4902599" y="1095324"/>
            <a:ext cx="3181050" cy="21124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457200" y="97966"/>
            <a:ext cx="8229600" cy="637800"/>
          </a:xfrm>
          <a:prstGeom prst="rect">
            <a:avLst/>
          </a:prstGeom>
        </p:spPr>
        <p:txBody>
          <a:bodyPr anchorCtr="0" anchor="ctr" bIns="91425" lIns="91425" rIns="91425" tIns="91425">
            <a:noAutofit/>
          </a:bodyPr>
          <a:lstStyle/>
          <a:p>
            <a:pPr lvl="0">
              <a:spcBef>
                <a:spcPts val="0"/>
              </a:spcBef>
              <a:buNone/>
            </a:pPr>
            <a:r>
              <a:rPr lang="en"/>
              <a:t>Example Data</a:t>
            </a:r>
          </a:p>
        </p:txBody>
      </p:sp>
      <p:pic>
        <p:nvPicPr>
          <p:cNvPr descr="smashtweet.jpg" id="90" name="Shape 90"/>
          <p:cNvPicPr preferRelativeResize="0"/>
          <p:nvPr/>
        </p:nvPicPr>
        <p:blipFill rotWithShape="1">
          <a:blip r:embed="rId3">
            <a:alphaModFix/>
          </a:blip>
          <a:srcRect b="0" l="0" r="0" t="24862"/>
          <a:stretch/>
        </p:blipFill>
        <p:spPr>
          <a:xfrm>
            <a:off x="1334025" y="2645062"/>
            <a:ext cx="6162625" cy="694556"/>
          </a:xfrm>
          <a:prstGeom prst="rect">
            <a:avLst/>
          </a:prstGeom>
          <a:noFill/>
          <a:ln>
            <a:noFill/>
          </a:ln>
        </p:spPr>
      </p:pic>
      <p:pic>
        <p:nvPicPr>
          <p:cNvPr descr="facebook-147.png" id="91" name="Shape 91"/>
          <p:cNvPicPr preferRelativeResize="0"/>
          <p:nvPr/>
        </p:nvPicPr>
        <p:blipFill>
          <a:blip r:embed="rId4">
            <a:alphaModFix/>
          </a:blip>
          <a:stretch>
            <a:fillRect/>
          </a:stretch>
        </p:blipFill>
        <p:spPr>
          <a:xfrm>
            <a:off x="7959525" y="0"/>
            <a:ext cx="666266" cy="666266"/>
          </a:xfrm>
          <a:prstGeom prst="rect">
            <a:avLst/>
          </a:prstGeom>
          <a:noFill/>
          <a:ln>
            <a:noFill/>
          </a:ln>
        </p:spPr>
      </p:pic>
      <p:pic>
        <p:nvPicPr>
          <p:cNvPr descr="twitter-logo_22.png" id="92" name="Shape 92"/>
          <p:cNvPicPr preferRelativeResize="0"/>
          <p:nvPr/>
        </p:nvPicPr>
        <p:blipFill>
          <a:blip r:embed="rId5">
            <a:alphaModFix/>
          </a:blip>
          <a:stretch>
            <a:fillRect/>
          </a:stretch>
        </p:blipFill>
        <p:spPr>
          <a:xfrm>
            <a:off x="6560675" y="-18018"/>
            <a:ext cx="806157" cy="693295"/>
          </a:xfrm>
          <a:prstGeom prst="rect">
            <a:avLst/>
          </a:prstGeom>
          <a:noFill/>
          <a:ln>
            <a:noFill/>
          </a:ln>
        </p:spPr>
      </p:pic>
      <p:sp>
        <p:nvSpPr>
          <p:cNvPr id="93" name="Shape 93"/>
          <p:cNvSpPr txBox="1"/>
          <p:nvPr/>
        </p:nvSpPr>
        <p:spPr>
          <a:xfrm>
            <a:off x="2822100" y="916950"/>
            <a:ext cx="2712900" cy="4150800"/>
          </a:xfrm>
          <a:prstGeom prst="rect">
            <a:avLst/>
          </a:prstGeom>
          <a:noFill/>
          <a:ln>
            <a:noFill/>
          </a:ln>
        </p:spPr>
        <p:txBody>
          <a:bodyPr anchorCtr="0" anchor="t" bIns="91425" lIns="91425" rIns="91425" tIns="91425">
            <a:noAutofit/>
          </a:bodyPr>
          <a:lstStyle/>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u'geo':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u'id': 587545060159447040,</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u'id_str': u'587545060159447040',</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u'in_reply_to_screen_name':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u'in_reply_to_status_id':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u'in_reply_to_status_id_str':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u'in_reply_to_user_id':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u'in_reply_to_user_id_str':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u'lang': u'en',</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u'place':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u'possibly_sensitive':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u'retweet_count': 2,</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u'retweeted':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u'source': u'&lt;a href="http://www.twitter.com" rel="nofollow"&gt;Twitter for BlackBerry&lt;/a&gt;',</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u'text': </a:t>
            </a:r>
            <a:r>
              <a:rPr lang="en" sz="900">
                <a:solidFill>
                  <a:schemeClr val="dk1"/>
                </a:solidFill>
                <a:latin typeface="Tahoma"/>
                <a:ea typeface="Tahoma"/>
                <a:cs typeface="Tahoma"/>
                <a:sym typeface="Tahoma"/>
              </a:rPr>
              <a:t>u"</a:t>
            </a:r>
            <a:r>
              <a:rPr b="1" lang="en" sz="900">
                <a:solidFill>
                  <a:schemeClr val="dk1"/>
                </a:solidFill>
                <a:latin typeface="Tahoma"/>
                <a:ea typeface="Tahoma"/>
                <a:cs typeface="Tahoma"/>
                <a:sym typeface="Tahoma"/>
              </a:rPr>
              <a:t>Smash and Grab 30 minutes ago corner bree street and simmonds street in Joburg CBD @CrimeLinezA #victimsafe #stopcrime #EnoughIsEnough</a:t>
            </a:r>
            <a:r>
              <a:rPr lang="en" sz="900">
                <a:solidFill>
                  <a:schemeClr val="dk1"/>
                </a:solidFill>
                <a:latin typeface="Tahoma"/>
                <a:ea typeface="Tahoma"/>
                <a:cs typeface="Tahoma"/>
                <a:sym typeface="Tahoma"/>
              </a:rPr>
              <a:t>",</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u'truncated':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u'user': {u'contributors_enabled':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u'created_at': u'Wed Feb 25 15:04:40</a:t>
            </a:r>
            <a:r>
              <a:rPr b="1" lang="en" sz="700">
                <a:solidFill>
                  <a:schemeClr val="dk1"/>
                </a:solidFill>
                <a:latin typeface="Tahoma"/>
                <a:ea typeface="Tahoma"/>
                <a:cs typeface="Tahoma"/>
                <a:sym typeface="Tahoma"/>
              </a:rPr>
              <a:t> </a:t>
            </a:r>
            <a:r>
              <a:rPr lang="en" sz="700">
                <a:solidFill>
                  <a:schemeClr val="dk1"/>
                </a:solidFill>
                <a:latin typeface="Tahoma"/>
                <a:ea typeface="Tahoma"/>
                <a:cs typeface="Tahoma"/>
                <a:sym typeface="Tahoma"/>
              </a:rPr>
              <a:t>+0000 2015',</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u'default_profile': True,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u'default_profile_image':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u'description': u'Proverbs 14:1 The wisest of women\xa0builds her house, but folly with her own hands\xa0tears it down. Orlando Pirates fan!!!',</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u'favourites_count': 1,</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u'follow_request_sent':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u'followers_count': 121,</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u'following':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u'friends_count': 378,</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u'geo_enabled':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u'id': 3062199549,</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u'id_str': u'3062199549',</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u'is_translator':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u'lang': u'en',</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u'listed_count': 0,</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u'location': u'Mariannhill (Luganda)',</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u'name': u'MaNdlovu Dlakadla',</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u'notifications':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u'profile_background_color': u'C0DEED',     </a:t>
            </a:r>
          </a:p>
          <a:p>
            <a:pPr lvl="0" rtl="0">
              <a:spcBef>
                <a:spcPts val="0"/>
              </a:spcBef>
              <a:buNone/>
            </a:pPr>
            <a:r>
              <a:t/>
            </a:r>
            <a:endParaRPr sz="700">
              <a:latin typeface="Tahoma"/>
              <a:ea typeface="Tahoma"/>
              <a:cs typeface="Tahoma"/>
              <a:sym typeface="Tahoma"/>
            </a:endParaRPr>
          </a:p>
        </p:txBody>
      </p:sp>
      <p:sp>
        <p:nvSpPr>
          <p:cNvPr id="94" name="Shape 94"/>
          <p:cNvSpPr txBox="1"/>
          <p:nvPr/>
        </p:nvSpPr>
        <p:spPr>
          <a:xfrm>
            <a:off x="0" y="906375"/>
            <a:ext cx="3318600" cy="4040400"/>
          </a:xfrm>
          <a:prstGeom prst="rect">
            <a:avLst/>
          </a:prstGeom>
          <a:noFill/>
          <a:ln>
            <a:noFill/>
          </a:ln>
        </p:spPr>
        <p:txBody>
          <a:bodyPr anchorCtr="0" anchor="t" bIns="91425" lIns="91425" rIns="91425" tIns="91425">
            <a:noAutofit/>
          </a:bodyPr>
          <a:lstStyle/>
          <a:p>
            <a:pPr lvl="0" rtl="0">
              <a:spcBef>
                <a:spcPts val="0"/>
              </a:spcBef>
              <a:buClr>
                <a:schemeClr val="dk1"/>
              </a:buClr>
              <a:buSzPct val="157142"/>
              <a:buFont typeface="Arial"/>
              <a:buNone/>
            </a:pPr>
            <a:r>
              <a:rPr b="1" lang="en" sz="700">
                <a:solidFill>
                  <a:schemeClr val="dk1"/>
                </a:solidFill>
                <a:latin typeface="Tahoma"/>
                <a:ea typeface="Tahoma"/>
                <a:cs typeface="Tahoma"/>
                <a:sym typeface="Tahoma"/>
              </a:rPr>
              <a:t>{</a:t>
            </a:r>
            <a:r>
              <a:rPr lang="en" sz="700">
                <a:solidFill>
                  <a:schemeClr val="dk1"/>
                </a:solidFill>
                <a:latin typeface="Tahoma"/>
                <a:ea typeface="Tahoma"/>
                <a:cs typeface="Tahoma"/>
                <a:sym typeface="Tahoma"/>
              </a:rPr>
              <a:t>u'contributors':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u'coordinates':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u'created_at': u'Mon Apr 13 09:19:08 +0000 2015',</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u'entities': {u'hashtags': [{u'indices': [109, 118], u'text': u'............'}],</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u'symbols': [],</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u'trends': [],</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u'urls': [],</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u'user_mentions': [{u'id': 3062199549,</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u'id_str': u'3062199549',</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u'indices': [3, 18],</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u'name': u'’',</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u'screen_name': u''}]},</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u'favorite_count': 0,</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u'favorited':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u'filter_level': u'low',</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u'geo':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u'id': 587545543385165824,</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u'id_str': u'587545543385165824',</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u'in_reply_to_screen_name':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u'in_reply_to_status_id':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u'in_reply_to_status_id_str':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u'in_reply_to_user_id':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u'in_reply_to_user_id_str':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u'lang': u'en',</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u'place':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u'possibly_sensitive':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u'retweet_count': 0,</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u'retweeted':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u'retweeted_status': {u'contributors':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u'coordinates': None,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u'created_at': u'</a:t>
            </a:r>
            <a:r>
              <a:rPr b="1" lang="en" sz="900">
                <a:solidFill>
                  <a:schemeClr val="dk1"/>
                </a:solidFill>
                <a:latin typeface="Tahoma"/>
                <a:ea typeface="Tahoma"/>
                <a:cs typeface="Tahoma"/>
                <a:sym typeface="Tahoma"/>
              </a:rPr>
              <a:t>Mon Aug 25  09:17:13 +0000 2015</a:t>
            </a:r>
            <a:r>
              <a:rPr lang="en" sz="900">
                <a:solidFill>
                  <a:schemeClr val="dk1"/>
                </a:solidFill>
                <a:latin typeface="Tahoma"/>
                <a:ea typeface="Tahoma"/>
                <a:cs typeface="Tahoma"/>
                <a:sym typeface="Tahoma"/>
              </a:rPr>
              <a:t>',</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u'entities': {u'hashtags': [{'}],</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u'symbols': [],</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u'trends': [],</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u'urls': [],</a:t>
            </a:r>
          </a:p>
        </p:txBody>
      </p:sp>
      <p:sp>
        <p:nvSpPr>
          <p:cNvPr id="95" name="Shape 95"/>
          <p:cNvSpPr txBox="1"/>
          <p:nvPr/>
        </p:nvSpPr>
        <p:spPr>
          <a:xfrm>
            <a:off x="5687100" y="906375"/>
            <a:ext cx="3421500" cy="4040400"/>
          </a:xfrm>
          <a:prstGeom prst="rect">
            <a:avLst/>
          </a:prstGeom>
          <a:noFill/>
          <a:ln>
            <a:noFill/>
          </a:ln>
        </p:spPr>
        <p:txBody>
          <a:bodyPr anchorCtr="0" anchor="t" bIns="91425" lIns="91425" rIns="91425" tIns="91425">
            <a:noAutofit/>
          </a:bodyPr>
          <a:lstStyle/>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u'profile_background_image_url': u'http://abs.twimg.com/images/themes/theme1/bg.png',</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u'profile_background_image_url_https': u'https://abs.twimg.com/images/themes/theme1/bg.png',</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u'profile_background_tile':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u'profile_banner_url': u'https://pbs.twimg.com/profile_banners/3062199549/1424877462',</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u'profile_image_url': u'http://pbs.twimg.com/profile_images/587355740505055232/B3JPPUOa_normal.jpg',</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u'profile_image_url_https': u'https://pbs.twimg.com/profile_images/587355740505055232/B3JPPUOa_normal.jpg',},</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u'source': u'&lt;a href="http://twitter.com/download/android" rel="nofollow"&gt;Twitter for Android&lt;/a&gt;',</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u'text': u"RT @Nhleh_Dlakadla: NtombAce doesn't need any immunity or to win HOH....we got their backs till the end baba #BBMzansi",</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u'timestamp_ms': u'1428916748268',</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u'truncated':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u'user': {u'contributors_enabled':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u'created_at': u'Mon </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u'default_profile': True,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u'default_profile_image':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u'description': u'E…………...', u'profile_text_color': u'333333',</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u'profile_use_background_image': True,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u'protected': False,</a:t>
            </a:r>
          </a:p>
          <a:p>
            <a:pPr lvl="0" rtl="0">
              <a:spcBef>
                <a:spcPts val="0"/>
              </a:spcBef>
              <a:buClr>
                <a:schemeClr val="dk1"/>
              </a:buClr>
              <a:buSzPct val="157142"/>
              <a:buFont typeface="Arial"/>
              <a:buNone/>
            </a:pPr>
            <a:r>
              <a:rPr lang="en" sz="700">
                <a:solidFill>
                  <a:schemeClr val="dk1"/>
                </a:solidFill>
                <a:latin typeface="Tahoma"/>
                <a:ea typeface="Tahoma"/>
                <a:cs typeface="Tahoma"/>
                <a:sym typeface="Tahoma"/>
              </a:rPr>
              <a:t>  u'screen_name': u'........’}</a:t>
            </a:r>
          </a:p>
          <a:p>
            <a:pPr lvl="0" rtl="0">
              <a:spcBef>
                <a:spcPts val="0"/>
              </a:spcBef>
              <a:buClr>
                <a:schemeClr val="dk1"/>
              </a:buClr>
              <a:buSzPct val="157142"/>
              <a:buFont typeface="Arial"/>
              <a:buNone/>
            </a:pPr>
            <a:r>
              <a:rPr b="1" lang="en" sz="700">
                <a:solidFill>
                  <a:schemeClr val="dk1"/>
                </a:solidFill>
                <a:latin typeface="Tahoma"/>
                <a:ea typeface="Tahoma"/>
                <a:cs typeface="Tahoma"/>
                <a:sym typeface="Tahoma"/>
              </a:rPr>
              <a:t>}</a:t>
            </a:r>
          </a:p>
          <a:p>
            <a:pPr lvl="0" rtl="0">
              <a:spcBef>
                <a:spcPts val="0"/>
              </a:spcBef>
              <a:buNone/>
            </a:pPr>
            <a:r>
              <a:t/>
            </a:r>
            <a:endParaRPr sz="700">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90"/>
                                        </p:tgtEl>
                                      </p:cBhvr>
                                    </p:animEffect>
                                    <p:set>
                                      <p:cBhvr>
                                        <p:cTn dur="1" fill="hold">
                                          <p:stCondLst>
                                            <p:cond delay="1000"/>
                                          </p:stCondLst>
                                        </p:cTn>
                                        <p:tgtEl>
                                          <p:spTgt spid="9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Shape 100"/>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sz="3000"/>
              <a:t>Research: Language Understanding</a:t>
            </a:r>
          </a:p>
        </p:txBody>
      </p:sp>
      <p:pic>
        <p:nvPicPr>
          <p:cNvPr descr="smashtweet.jpg" id="101" name="Shape 101"/>
          <p:cNvPicPr preferRelativeResize="0"/>
          <p:nvPr/>
        </p:nvPicPr>
        <p:blipFill rotWithShape="1">
          <a:blip r:embed="rId3">
            <a:alphaModFix/>
          </a:blip>
          <a:srcRect b="0" l="0" r="0" t="24862"/>
          <a:stretch/>
        </p:blipFill>
        <p:spPr>
          <a:xfrm>
            <a:off x="457200" y="3813248"/>
            <a:ext cx="5326375" cy="600299"/>
          </a:xfrm>
          <a:prstGeom prst="rect">
            <a:avLst/>
          </a:prstGeom>
          <a:noFill/>
          <a:ln>
            <a:noFill/>
          </a:ln>
        </p:spPr>
      </p:pic>
      <p:pic>
        <p:nvPicPr>
          <p:cNvPr descr="facebook-147.png" id="102" name="Shape 102"/>
          <p:cNvPicPr preferRelativeResize="0"/>
          <p:nvPr/>
        </p:nvPicPr>
        <p:blipFill>
          <a:blip r:embed="rId4">
            <a:alphaModFix/>
          </a:blip>
          <a:stretch>
            <a:fillRect/>
          </a:stretch>
        </p:blipFill>
        <p:spPr>
          <a:xfrm>
            <a:off x="8136175" y="0"/>
            <a:ext cx="666266" cy="666266"/>
          </a:xfrm>
          <a:prstGeom prst="rect">
            <a:avLst/>
          </a:prstGeom>
          <a:noFill/>
          <a:ln>
            <a:noFill/>
          </a:ln>
        </p:spPr>
      </p:pic>
      <p:pic>
        <p:nvPicPr>
          <p:cNvPr descr="twitter-logo_22.png" id="103" name="Shape 103"/>
          <p:cNvPicPr preferRelativeResize="0"/>
          <p:nvPr/>
        </p:nvPicPr>
        <p:blipFill>
          <a:blip r:embed="rId5">
            <a:alphaModFix/>
          </a:blip>
          <a:stretch>
            <a:fillRect/>
          </a:stretch>
        </p:blipFill>
        <p:spPr>
          <a:xfrm>
            <a:off x="7284375" y="-18018"/>
            <a:ext cx="806157" cy="693295"/>
          </a:xfrm>
          <a:prstGeom prst="rect">
            <a:avLst/>
          </a:prstGeom>
          <a:noFill/>
          <a:ln>
            <a:noFill/>
          </a:ln>
        </p:spPr>
      </p:pic>
      <p:pic>
        <p:nvPicPr>
          <p:cNvPr id="104" name="Shape 104"/>
          <p:cNvPicPr preferRelativeResize="0"/>
          <p:nvPr/>
        </p:nvPicPr>
        <p:blipFill>
          <a:blip r:embed="rId6">
            <a:alphaModFix/>
          </a:blip>
          <a:stretch>
            <a:fillRect/>
          </a:stretch>
        </p:blipFill>
        <p:spPr>
          <a:xfrm>
            <a:off x="69750" y="906375"/>
            <a:ext cx="2956368" cy="1896319"/>
          </a:xfrm>
          <a:prstGeom prst="rect">
            <a:avLst/>
          </a:prstGeom>
          <a:noFill/>
          <a:ln>
            <a:noFill/>
          </a:ln>
        </p:spPr>
      </p:pic>
      <p:pic>
        <p:nvPicPr>
          <p:cNvPr id="105" name="Shape 105"/>
          <p:cNvPicPr preferRelativeResize="0"/>
          <p:nvPr/>
        </p:nvPicPr>
        <p:blipFill>
          <a:blip r:embed="rId7">
            <a:alphaModFix/>
          </a:blip>
          <a:stretch>
            <a:fillRect/>
          </a:stretch>
        </p:blipFill>
        <p:spPr>
          <a:xfrm>
            <a:off x="4338225" y="1141787"/>
            <a:ext cx="3514725" cy="692943"/>
          </a:xfrm>
          <a:prstGeom prst="rect">
            <a:avLst/>
          </a:prstGeom>
          <a:noFill/>
          <a:ln>
            <a:noFill/>
          </a:ln>
        </p:spPr>
      </p:pic>
      <p:pic>
        <p:nvPicPr>
          <p:cNvPr id="106" name="Shape 106"/>
          <p:cNvPicPr preferRelativeResize="0"/>
          <p:nvPr/>
        </p:nvPicPr>
        <p:blipFill>
          <a:blip r:embed="rId8">
            <a:alphaModFix/>
          </a:blip>
          <a:stretch>
            <a:fillRect/>
          </a:stretch>
        </p:blipFill>
        <p:spPr>
          <a:xfrm>
            <a:off x="4352512" y="2065712"/>
            <a:ext cx="3493293" cy="507206"/>
          </a:xfrm>
          <a:prstGeom prst="rect">
            <a:avLst/>
          </a:prstGeom>
          <a:noFill/>
          <a:ln>
            <a:noFill/>
          </a:ln>
        </p:spPr>
      </p:pic>
      <p:sp>
        <p:nvSpPr>
          <p:cNvPr id="107" name="Shape 107"/>
          <p:cNvSpPr txBox="1"/>
          <p:nvPr/>
        </p:nvSpPr>
        <p:spPr>
          <a:xfrm>
            <a:off x="4469612" y="3576325"/>
            <a:ext cx="4599600" cy="600300"/>
          </a:xfrm>
          <a:prstGeom prst="rect">
            <a:avLst/>
          </a:prstGeom>
          <a:noFill/>
          <a:ln>
            <a:noFill/>
          </a:ln>
        </p:spPr>
        <p:txBody>
          <a:bodyPr anchorCtr="0" anchor="t" bIns="91425" lIns="91425" rIns="91425" tIns="91425">
            <a:noAutofit/>
          </a:bodyPr>
          <a:lstStyle/>
          <a:p>
            <a:pPr lvl="0" algn="ctr">
              <a:spcBef>
                <a:spcPts val="0"/>
              </a:spcBef>
              <a:buNone/>
            </a:pPr>
            <a:r>
              <a:rPr b="1" lang="en" sz="2400">
                <a:solidFill>
                  <a:srgbClr val="FF0000"/>
                </a:solidFill>
              </a:rPr>
              <a:t>Context Matters!!!!</a:t>
            </a:r>
          </a:p>
        </p:txBody>
      </p:sp>
      <p:pic>
        <p:nvPicPr>
          <p:cNvPr id="108" name="Shape 108"/>
          <p:cNvPicPr preferRelativeResize="0"/>
          <p:nvPr/>
        </p:nvPicPr>
        <p:blipFill>
          <a:blip r:embed="rId9">
            <a:alphaModFix/>
          </a:blip>
          <a:stretch>
            <a:fillRect/>
          </a:stretch>
        </p:blipFill>
        <p:spPr>
          <a:xfrm>
            <a:off x="4284312" y="2742000"/>
            <a:ext cx="3507581" cy="7358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pic>
        <p:nvPicPr>
          <p:cNvPr id="113" name="Shape 113"/>
          <p:cNvPicPr preferRelativeResize="0"/>
          <p:nvPr/>
        </p:nvPicPr>
        <p:blipFill>
          <a:blip r:embed="rId3">
            <a:alphaModFix/>
          </a:blip>
          <a:stretch>
            <a:fillRect/>
          </a:stretch>
        </p:blipFill>
        <p:spPr>
          <a:xfrm>
            <a:off x="2345400" y="3616025"/>
            <a:ext cx="1590056" cy="1184831"/>
          </a:xfrm>
          <a:prstGeom prst="rect">
            <a:avLst/>
          </a:prstGeom>
          <a:noFill/>
          <a:ln>
            <a:noFill/>
          </a:ln>
        </p:spPr>
      </p:pic>
      <p:sp>
        <p:nvSpPr>
          <p:cNvPr id="114" name="Shape 114"/>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sz="3000"/>
              <a:t>Research: Incident Classification</a:t>
            </a:r>
          </a:p>
        </p:txBody>
      </p:sp>
      <p:pic>
        <p:nvPicPr>
          <p:cNvPr descr="facebook-147.png" id="115" name="Shape 115"/>
          <p:cNvPicPr preferRelativeResize="0"/>
          <p:nvPr/>
        </p:nvPicPr>
        <p:blipFill>
          <a:blip r:embed="rId4">
            <a:alphaModFix/>
          </a:blip>
          <a:stretch>
            <a:fillRect/>
          </a:stretch>
        </p:blipFill>
        <p:spPr>
          <a:xfrm>
            <a:off x="8136175" y="0"/>
            <a:ext cx="666266" cy="666266"/>
          </a:xfrm>
          <a:prstGeom prst="rect">
            <a:avLst/>
          </a:prstGeom>
          <a:noFill/>
          <a:ln>
            <a:noFill/>
          </a:ln>
        </p:spPr>
      </p:pic>
      <p:pic>
        <p:nvPicPr>
          <p:cNvPr descr="twitter-logo_22.png" id="116" name="Shape 116"/>
          <p:cNvPicPr preferRelativeResize="0"/>
          <p:nvPr/>
        </p:nvPicPr>
        <p:blipFill>
          <a:blip r:embed="rId5">
            <a:alphaModFix/>
          </a:blip>
          <a:stretch>
            <a:fillRect/>
          </a:stretch>
        </p:blipFill>
        <p:spPr>
          <a:xfrm>
            <a:off x="7284375" y="-18018"/>
            <a:ext cx="806157" cy="693295"/>
          </a:xfrm>
          <a:prstGeom prst="rect">
            <a:avLst/>
          </a:prstGeom>
          <a:noFill/>
          <a:ln>
            <a:noFill/>
          </a:ln>
        </p:spPr>
      </p:pic>
      <p:sp>
        <p:nvSpPr>
          <p:cNvPr id="117" name="Shape 117"/>
          <p:cNvSpPr txBox="1"/>
          <p:nvPr>
            <p:ph idx="1" type="body"/>
          </p:nvPr>
        </p:nvSpPr>
        <p:spPr>
          <a:xfrm>
            <a:off x="156300" y="902025"/>
            <a:ext cx="5022000" cy="3657300"/>
          </a:xfrm>
          <a:prstGeom prst="rect">
            <a:avLst/>
          </a:prstGeom>
        </p:spPr>
        <p:txBody>
          <a:bodyPr anchorCtr="0" anchor="t" bIns="91425" lIns="91425" rIns="91425" tIns="91425">
            <a:noAutofit/>
          </a:bodyPr>
          <a:lstStyle/>
          <a:p>
            <a:pPr indent="-69850" lvl="0" marL="0" rtl="0">
              <a:spcBef>
                <a:spcPts val="0"/>
              </a:spcBef>
              <a:buClr>
                <a:schemeClr val="dk1"/>
              </a:buClr>
              <a:buSzPct val="61111"/>
              <a:buFont typeface="Arial"/>
              <a:buNone/>
            </a:pPr>
            <a:r>
              <a:rPr b="1" lang="en" sz="1800"/>
              <a:t>Incident Detection and Classification </a:t>
            </a:r>
          </a:p>
          <a:p>
            <a:pPr indent="-317500" lvl="0" marL="457200" rtl="0">
              <a:spcBef>
                <a:spcPts val="0"/>
              </a:spcBef>
              <a:buSzPct val="100000"/>
            </a:pPr>
            <a:r>
              <a:rPr lang="en" sz="1400"/>
              <a:t>Crime Incident or Not?</a:t>
            </a:r>
          </a:p>
          <a:p>
            <a:pPr indent="0" lvl="0" marL="0" rtl="0">
              <a:spcBef>
                <a:spcPts val="0"/>
              </a:spcBef>
              <a:buNone/>
            </a:pPr>
            <a:r>
              <a:rPr b="1" lang="en" sz="1800"/>
              <a:t>Machine Learning</a:t>
            </a:r>
          </a:p>
          <a:p>
            <a:pPr indent="-317500" lvl="0" marL="457200" rtl="0">
              <a:spcBef>
                <a:spcPts val="0"/>
              </a:spcBef>
              <a:buSzPct val="100000"/>
            </a:pPr>
            <a:r>
              <a:rPr lang="en" sz="1400"/>
              <a:t>1200 labelled instances </a:t>
            </a:r>
            <a:br>
              <a:rPr lang="en" sz="1400"/>
            </a:br>
            <a:r>
              <a:rPr lang="en" sz="1400"/>
              <a:t>(60% not crime related)</a:t>
            </a:r>
          </a:p>
          <a:p>
            <a:pPr indent="-317500" lvl="0" marL="457200" rtl="0">
              <a:spcBef>
                <a:spcPts val="0"/>
              </a:spcBef>
              <a:buSzPct val="100000"/>
            </a:pPr>
            <a:r>
              <a:rPr lang="en" sz="1400"/>
              <a:t>26000 unlabelled</a:t>
            </a:r>
          </a:p>
          <a:p>
            <a:pPr indent="-317500" lvl="0" marL="457200" rtl="0">
              <a:spcBef>
                <a:spcPts val="0"/>
              </a:spcBef>
              <a:buSzPct val="100000"/>
            </a:pPr>
            <a:r>
              <a:rPr lang="en" sz="1400"/>
              <a:t>Train predictive models</a:t>
            </a:r>
          </a:p>
          <a:p>
            <a:pPr indent="-317500" lvl="0" marL="457200" rtl="0">
              <a:spcBef>
                <a:spcPts val="0"/>
              </a:spcBef>
              <a:buSzPct val="100000"/>
            </a:pPr>
            <a:r>
              <a:rPr lang="en" sz="1400"/>
              <a:t>Features: </a:t>
            </a:r>
          </a:p>
          <a:p>
            <a:pPr indent="-317500" lvl="1" marL="914400" rtl="0">
              <a:spcBef>
                <a:spcPts val="0"/>
              </a:spcBef>
              <a:buSzPct val="100000"/>
            </a:pPr>
            <a:r>
              <a:rPr lang="en" sz="1400"/>
              <a:t>Text (words)</a:t>
            </a:r>
          </a:p>
          <a:p>
            <a:pPr indent="-317500" lvl="1" marL="914400" rtl="0">
              <a:spcBef>
                <a:spcPts val="0"/>
              </a:spcBef>
              <a:buSzPct val="100000"/>
            </a:pPr>
            <a:r>
              <a:rPr lang="en" sz="1400"/>
              <a:t>Social Graph Features </a:t>
            </a:r>
            <a:br>
              <a:rPr lang="en" sz="1400"/>
            </a:br>
            <a:r>
              <a:rPr lang="en" sz="1400"/>
              <a:t>(network of friends, likes, retweets  etc.)</a:t>
            </a:r>
          </a:p>
          <a:p>
            <a:pPr indent="-317500" lvl="1" marL="914400" rtl="0">
              <a:spcBef>
                <a:spcPts val="0"/>
              </a:spcBef>
              <a:buSzPct val="100000"/>
            </a:pPr>
            <a:r>
              <a:rPr lang="en" sz="1400"/>
              <a:t>Words + Social Graph</a:t>
            </a:r>
          </a:p>
          <a:p>
            <a:pPr indent="-317500" lvl="0" marL="457200" rtl="0">
              <a:spcBef>
                <a:spcPts val="0"/>
              </a:spcBef>
              <a:buSzPct val="100000"/>
            </a:pPr>
            <a:r>
              <a:rPr lang="en" sz="1400"/>
              <a:t>Summaries</a:t>
            </a:r>
          </a:p>
          <a:p>
            <a:pPr indent="-317500" lvl="0" marL="457200" rtl="0">
              <a:spcBef>
                <a:spcPts val="0"/>
              </a:spcBef>
              <a:buSzPct val="100000"/>
            </a:pPr>
            <a:r>
              <a:rPr lang="en" sz="1400"/>
              <a:t>Crowdsourcing</a:t>
            </a:r>
          </a:p>
        </p:txBody>
      </p:sp>
      <p:grpSp>
        <p:nvGrpSpPr>
          <p:cNvPr id="118" name="Shape 118"/>
          <p:cNvGrpSpPr/>
          <p:nvPr/>
        </p:nvGrpSpPr>
        <p:grpSpPr>
          <a:xfrm>
            <a:off x="4465597" y="1392483"/>
            <a:ext cx="4619192" cy="3057396"/>
            <a:chOff x="4197525" y="1228825"/>
            <a:chExt cx="4887000" cy="3221025"/>
          </a:xfrm>
        </p:grpSpPr>
        <p:pic>
          <p:nvPicPr>
            <p:cNvPr descr="accuracy_scores_small.png" id="119" name="Shape 119"/>
            <p:cNvPicPr preferRelativeResize="0"/>
            <p:nvPr/>
          </p:nvPicPr>
          <p:blipFill>
            <a:blip r:embed="rId6">
              <a:alphaModFix/>
            </a:blip>
            <a:stretch>
              <a:fillRect/>
            </a:stretch>
          </p:blipFill>
          <p:spPr>
            <a:xfrm>
              <a:off x="4197525" y="1228825"/>
              <a:ext cx="4887000" cy="2598275"/>
            </a:xfrm>
            <a:prstGeom prst="rect">
              <a:avLst/>
            </a:prstGeom>
            <a:noFill/>
            <a:ln>
              <a:noFill/>
            </a:ln>
          </p:spPr>
        </p:pic>
        <p:sp>
          <p:nvSpPr>
            <p:cNvPr id="120" name="Shape 120"/>
            <p:cNvSpPr txBox="1"/>
            <p:nvPr/>
          </p:nvSpPr>
          <p:spPr>
            <a:xfrm>
              <a:off x="4420425" y="3709750"/>
              <a:ext cx="4664100" cy="740100"/>
            </a:xfrm>
            <a:prstGeom prst="rect">
              <a:avLst/>
            </a:prstGeom>
            <a:noFill/>
            <a:ln>
              <a:noFill/>
            </a:ln>
          </p:spPr>
          <p:txBody>
            <a:bodyPr anchorCtr="0" anchor="t" bIns="91425" lIns="91425" rIns="91425" tIns="91425">
              <a:noAutofit/>
            </a:bodyPr>
            <a:lstStyle/>
            <a:p>
              <a:pPr lvl="0">
                <a:spcBef>
                  <a:spcPts val="0"/>
                </a:spcBef>
                <a:buNone/>
              </a:pPr>
              <a:r>
                <a:rPr b="1" i="1" lang="en" sz="1200"/>
                <a:t>Dr. Vukosi Marivate, Ms. Pelonomi Moiloa (CSIR Intern): </a:t>
              </a:r>
              <a:r>
                <a:rPr i="1" lang="en" sz="1200"/>
                <a:t>Catching Crime: Detection of Public Safety Incidents using Social Media (PRASA 2016)</a:t>
              </a: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descr="official_mentions.png" id="125" name="Shape 125"/>
          <p:cNvPicPr preferRelativeResize="0"/>
          <p:nvPr/>
        </p:nvPicPr>
        <p:blipFill>
          <a:blip r:embed="rId3">
            <a:alphaModFix/>
          </a:blip>
          <a:stretch>
            <a:fillRect/>
          </a:stretch>
        </p:blipFill>
        <p:spPr>
          <a:xfrm>
            <a:off x="205200" y="2207450"/>
            <a:ext cx="2765348" cy="1952810"/>
          </a:xfrm>
          <a:prstGeom prst="rect">
            <a:avLst/>
          </a:prstGeom>
          <a:noFill/>
          <a:ln>
            <a:noFill/>
          </a:ln>
        </p:spPr>
      </p:pic>
      <p:sp>
        <p:nvSpPr>
          <p:cNvPr id="126" name="Shape 126"/>
          <p:cNvSpPr txBox="1"/>
          <p:nvPr>
            <p:ph type="title"/>
          </p:nvPr>
        </p:nvSpPr>
        <p:spPr>
          <a:xfrm>
            <a:off x="457200" y="97966"/>
            <a:ext cx="8229600" cy="637800"/>
          </a:xfrm>
          <a:prstGeom prst="rect">
            <a:avLst/>
          </a:prstGeom>
        </p:spPr>
        <p:txBody>
          <a:bodyPr anchorCtr="0" anchor="ctr" bIns="91425" lIns="91425" rIns="91425" tIns="91425">
            <a:noAutofit/>
          </a:bodyPr>
          <a:lstStyle/>
          <a:p>
            <a:pPr lvl="0" rtl="0">
              <a:spcBef>
                <a:spcPts val="0"/>
              </a:spcBef>
              <a:buNone/>
            </a:pPr>
            <a:r>
              <a:rPr lang="en" sz="3000"/>
              <a:t>Research: Incident Classification</a:t>
            </a:r>
          </a:p>
        </p:txBody>
      </p:sp>
      <p:pic>
        <p:nvPicPr>
          <p:cNvPr descr="facebook-147.png" id="127" name="Shape 127"/>
          <p:cNvPicPr preferRelativeResize="0"/>
          <p:nvPr/>
        </p:nvPicPr>
        <p:blipFill>
          <a:blip r:embed="rId4">
            <a:alphaModFix/>
          </a:blip>
          <a:stretch>
            <a:fillRect/>
          </a:stretch>
        </p:blipFill>
        <p:spPr>
          <a:xfrm>
            <a:off x="8136175" y="0"/>
            <a:ext cx="666266" cy="666266"/>
          </a:xfrm>
          <a:prstGeom prst="rect">
            <a:avLst/>
          </a:prstGeom>
          <a:noFill/>
          <a:ln>
            <a:noFill/>
          </a:ln>
        </p:spPr>
      </p:pic>
      <p:pic>
        <p:nvPicPr>
          <p:cNvPr descr="twitter-logo_22.png" id="128" name="Shape 128"/>
          <p:cNvPicPr preferRelativeResize="0"/>
          <p:nvPr/>
        </p:nvPicPr>
        <p:blipFill>
          <a:blip r:embed="rId5">
            <a:alphaModFix/>
          </a:blip>
          <a:stretch>
            <a:fillRect/>
          </a:stretch>
        </p:blipFill>
        <p:spPr>
          <a:xfrm>
            <a:off x="7284375" y="-18018"/>
            <a:ext cx="806157" cy="693295"/>
          </a:xfrm>
          <a:prstGeom prst="rect">
            <a:avLst/>
          </a:prstGeom>
          <a:noFill/>
          <a:ln>
            <a:noFill/>
          </a:ln>
        </p:spPr>
      </p:pic>
      <p:sp>
        <p:nvSpPr>
          <p:cNvPr id="129" name="Shape 129"/>
          <p:cNvSpPr txBox="1"/>
          <p:nvPr>
            <p:ph idx="1" type="body"/>
          </p:nvPr>
        </p:nvSpPr>
        <p:spPr>
          <a:xfrm>
            <a:off x="156300" y="902025"/>
            <a:ext cx="5022000" cy="1601700"/>
          </a:xfrm>
          <a:prstGeom prst="rect">
            <a:avLst/>
          </a:prstGeom>
        </p:spPr>
        <p:txBody>
          <a:bodyPr anchorCtr="0" anchor="t" bIns="91425" lIns="91425" rIns="91425" tIns="91425">
            <a:noAutofit/>
          </a:bodyPr>
          <a:lstStyle/>
          <a:p>
            <a:pPr indent="-69850" lvl="0" marL="0" rtl="0">
              <a:spcBef>
                <a:spcPts val="0"/>
              </a:spcBef>
              <a:buClr>
                <a:schemeClr val="dk1"/>
              </a:buClr>
              <a:buSzPct val="61111"/>
              <a:buFont typeface="Arial"/>
              <a:buNone/>
            </a:pPr>
            <a:r>
              <a:rPr b="1" lang="en" sz="1800"/>
              <a:t>Incident Classification </a:t>
            </a:r>
          </a:p>
          <a:p>
            <a:pPr indent="-317500" lvl="0" marL="457200" rtl="0">
              <a:spcBef>
                <a:spcPts val="0"/>
              </a:spcBef>
              <a:buSzPct val="100000"/>
            </a:pPr>
            <a:r>
              <a:rPr lang="en" sz="1400"/>
              <a:t>Crime Incident or Not?</a:t>
            </a:r>
          </a:p>
          <a:p>
            <a:pPr indent="0" lvl="0" marL="0" rtl="0">
              <a:spcBef>
                <a:spcPts val="0"/>
              </a:spcBef>
              <a:buNone/>
            </a:pPr>
            <a:r>
              <a:rPr b="1" lang="en" sz="1800"/>
              <a:t>Topic Modelling</a:t>
            </a:r>
          </a:p>
          <a:p>
            <a:pPr indent="-317500" lvl="0" marL="457200" rtl="0">
              <a:spcBef>
                <a:spcPts val="0"/>
              </a:spcBef>
              <a:buSzPct val="100000"/>
            </a:pPr>
            <a:r>
              <a:rPr lang="en" sz="1400"/>
              <a:t>Public Safety or Crime Topics</a:t>
            </a:r>
          </a:p>
        </p:txBody>
      </p:sp>
      <p:grpSp>
        <p:nvGrpSpPr>
          <p:cNvPr id="130" name="Shape 130"/>
          <p:cNvGrpSpPr/>
          <p:nvPr/>
        </p:nvGrpSpPr>
        <p:grpSpPr>
          <a:xfrm>
            <a:off x="3250775" y="1368037"/>
            <a:ext cx="5893224" cy="2407425"/>
            <a:chOff x="3173275" y="1498300"/>
            <a:chExt cx="5893224" cy="2407425"/>
          </a:xfrm>
        </p:grpSpPr>
        <p:pic>
          <p:nvPicPr>
            <p:cNvPr id="131" name="Shape 131"/>
            <p:cNvPicPr preferRelativeResize="0"/>
            <p:nvPr/>
          </p:nvPicPr>
          <p:blipFill>
            <a:blip r:embed="rId6">
              <a:alphaModFix/>
            </a:blip>
            <a:stretch>
              <a:fillRect/>
            </a:stretch>
          </p:blipFill>
          <p:spPr>
            <a:xfrm>
              <a:off x="3173275" y="1498300"/>
              <a:ext cx="5893224" cy="1906424"/>
            </a:xfrm>
            <a:prstGeom prst="rect">
              <a:avLst/>
            </a:prstGeom>
            <a:noFill/>
            <a:ln>
              <a:noFill/>
            </a:ln>
          </p:spPr>
        </p:pic>
        <p:sp>
          <p:nvSpPr>
            <p:cNvPr id="132" name="Shape 132"/>
            <p:cNvSpPr txBox="1"/>
            <p:nvPr/>
          </p:nvSpPr>
          <p:spPr>
            <a:xfrm>
              <a:off x="3234300" y="3404725"/>
              <a:ext cx="5790300" cy="501000"/>
            </a:xfrm>
            <a:prstGeom prst="rect">
              <a:avLst/>
            </a:prstGeom>
            <a:noFill/>
            <a:ln>
              <a:noFill/>
            </a:ln>
          </p:spPr>
          <p:txBody>
            <a:bodyPr anchorCtr="0" anchor="t" bIns="91425" lIns="91425" rIns="91425" tIns="91425">
              <a:noAutofit/>
            </a:bodyPr>
            <a:lstStyle/>
            <a:p>
              <a:pPr lvl="0" rtl="0">
                <a:spcBef>
                  <a:spcPts val="0"/>
                </a:spcBef>
                <a:buNone/>
              </a:pPr>
              <a:r>
                <a:rPr b="1" i="1" lang="en" sz="1200"/>
                <a:t>Dr. Vukosi Marivate, </a:t>
              </a:r>
              <a:r>
                <a:rPr lang="en" sz="1200"/>
                <a:t>Extracting South African safety and security incident patterns from social media</a:t>
              </a:r>
              <a:r>
                <a:rPr b="1" i="1" lang="en" sz="1200"/>
                <a:t> (PRASA 2015)</a:t>
              </a: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SIR Overview 2012_16Feb12_ V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