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67" r:id="rId7"/>
    <p:sldId id="268" r:id="rId8"/>
    <p:sldId id="259" r:id="rId9"/>
    <p:sldId id="260" r:id="rId10"/>
    <p:sldId id="261" r:id="rId11"/>
    <p:sldId id="263" r:id="rId12"/>
    <p:sldId id="264" r:id="rId13"/>
    <p:sldId id="26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2172" y="149833"/>
            <a:ext cx="11511839" cy="1167907"/>
          </a:xfrm>
        </p:spPr>
        <p:txBody>
          <a:bodyPr>
            <a:normAutofit/>
          </a:bodyPr>
          <a:lstStyle/>
          <a:p>
            <a:r>
              <a:rPr lang="en-US" b="1" dirty="0" smtClean="0"/>
              <a:t>BANK AT HAUSE – Factor </a:t>
            </a:r>
            <a:r>
              <a:rPr lang="en-US" b="1" dirty="0" err="1" smtClean="0"/>
              <a:t>Xchange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4421" y="2084832"/>
            <a:ext cx="8915399" cy="928191"/>
          </a:xfrm>
        </p:spPr>
        <p:txBody>
          <a:bodyPr>
            <a:normAutofit/>
          </a:bodyPr>
          <a:lstStyle/>
          <a:p>
            <a:r>
              <a:rPr lang="en-US" sz="4800" dirty="0" err="1" smtClean="0">
                <a:solidFill>
                  <a:schemeClr val="tx1"/>
                </a:solidFill>
              </a:rPr>
              <a:t>Nsibambi</a:t>
            </a:r>
            <a:r>
              <a:rPr lang="en-US" sz="4800" dirty="0" smtClean="0">
                <a:solidFill>
                  <a:schemeClr val="tx1"/>
                </a:solidFill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</a:rPr>
              <a:t>Kyabainze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14421" y="3013023"/>
            <a:ext cx="11177579" cy="38449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ashiraf35@gmail.com</a:t>
            </a:r>
          </a:p>
          <a:p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Facebook: 			</a:t>
            </a:r>
            <a:r>
              <a:rPr lang="en-US" sz="4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Ashiraf</a:t>
            </a:r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Nsibambi</a:t>
            </a:r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Kyabainze</a:t>
            </a:r>
            <a:endParaRPr lang="en-US" sz="4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Twitter: 				@</a:t>
            </a:r>
            <a:r>
              <a:rPr lang="en-US" sz="4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Ashiraf_Ola</a:t>
            </a:r>
            <a:endParaRPr lang="en-US" sz="4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LinkedIn: 			</a:t>
            </a:r>
            <a:r>
              <a:rPr lang="en-US" sz="4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ashiraf-nsibambi-kyabainze</a:t>
            </a:r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																			77719071</a:t>
            </a:r>
          </a:p>
        </p:txBody>
      </p:sp>
    </p:spTree>
    <p:extLst>
      <p:ext uri="{BB962C8B-B14F-4D97-AF65-F5344CB8AC3E}">
        <p14:creationId xmlns:p14="http://schemas.microsoft.com/office/powerpoint/2010/main" val="295974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24238"/>
            <a:ext cx="8911687" cy="1280890"/>
          </a:xfrm>
        </p:spPr>
        <p:txBody>
          <a:bodyPr/>
          <a:lstStyle/>
          <a:p>
            <a:r>
              <a:rPr lang="en-US" b="1" dirty="0" smtClean="0"/>
              <a:t>TEAM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0015975"/>
              </p:ext>
            </p:extLst>
          </p:nvPr>
        </p:nvGraphicFramePr>
        <p:xfrm>
          <a:off x="284812" y="1243872"/>
          <a:ext cx="11797260" cy="5614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9315"/>
                <a:gridCol w="2949315"/>
                <a:gridCol w="2949315"/>
                <a:gridCol w="2949315"/>
              </a:tblGrid>
              <a:tr h="120172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NSIBAMBI KYABAINZE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AKOLA TEDDY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LUKANGA HAKIM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NANJERU</a:t>
                      </a:r>
                      <a:r>
                        <a:rPr lang="en-US" sz="2400" baseline="0" dirty="0" smtClean="0"/>
                        <a:t> MARIAM</a:t>
                      </a:r>
                      <a:endParaRPr lang="en-US" sz="2400" dirty="0"/>
                    </a:p>
                  </a:txBody>
                  <a:tcPr/>
                </a:tc>
              </a:tr>
              <a:tr h="4412402">
                <a:tc>
                  <a:txBody>
                    <a:bodyPr/>
                    <a:lstStyle/>
                    <a:p>
                      <a:endParaRPr lang="en-US" sz="2800" b="1" dirty="0" smtClean="0"/>
                    </a:p>
                    <a:p>
                      <a:endParaRPr lang="en-US" sz="2800" b="1" dirty="0" smtClean="0"/>
                    </a:p>
                    <a:p>
                      <a:endParaRPr lang="en-US" sz="2800" b="1" dirty="0" smtClean="0"/>
                    </a:p>
                    <a:p>
                      <a:endParaRPr lang="en-US" sz="2800" b="1" dirty="0" smtClean="0"/>
                    </a:p>
                    <a:p>
                      <a:endParaRPr lang="en-US" sz="2800" b="1" dirty="0" smtClean="0"/>
                    </a:p>
                    <a:p>
                      <a:endParaRPr lang="en-US" sz="2800" b="1" dirty="0" smtClean="0"/>
                    </a:p>
                    <a:p>
                      <a:endParaRPr lang="en-US" sz="2800" b="1" dirty="0" smtClean="0"/>
                    </a:p>
                    <a:p>
                      <a:pPr algn="ctr"/>
                      <a:r>
                        <a:rPr lang="en-US" sz="2800" b="1" dirty="0" smtClean="0"/>
                        <a:t>Team Lead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 smtClean="0"/>
                    </a:p>
                    <a:p>
                      <a:endParaRPr lang="en-US" sz="2800" b="1" dirty="0" smtClean="0"/>
                    </a:p>
                    <a:p>
                      <a:endParaRPr lang="en-US" sz="2800" b="1" dirty="0" smtClean="0"/>
                    </a:p>
                    <a:p>
                      <a:endParaRPr lang="en-US" sz="2800" b="1" dirty="0" smtClean="0"/>
                    </a:p>
                    <a:p>
                      <a:endParaRPr lang="en-US" sz="2800" b="1" dirty="0" smtClean="0"/>
                    </a:p>
                    <a:p>
                      <a:endParaRPr lang="en-US" sz="2800" b="1" dirty="0" smtClean="0"/>
                    </a:p>
                    <a:p>
                      <a:endParaRPr lang="en-US" sz="2800" b="1" dirty="0" smtClean="0"/>
                    </a:p>
                    <a:p>
                      <a:pPr algn="ctr"/>
                      <a:r>
                        <a:rPr lang="en-US" sz="2800" b="1" dirty="0" smtClean="0"/>
                        <a:t>Finance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 smtClean="0"/>
                    </a:p>
                    <a:p>
                      <a:endParaRPr lang="en-US" sz="2800" b="1" dirty="0" smtClean="0"/>
                    </a:p>
                    <a:p>
                      <a:endParaRPr lang="en-US" sz="2800" b="1" dirty="0" smtClean="0"/>
                    </a:p>
                    <a:p>
                      <a:endParaRPr lang="en-US" sz="2800" b="1" dirty="0" smtClean="0"/>
                    </a:p>
                    <a:p>
                      <a:endParaRPr lang="en-US" sz="2800" b="1" dirty="0" smtClean="0"/>
                    </a:p>
                    <a:p>
                      <a:endParaRPr lang="en-US" sz="2800" b="1" dirty="0" smtClean="0"/>
                    </a:p>
                    <a:p>
                      <a:endParaRPr lang="en-US" sz="2800" b="1" dirty="0" smtClean="0"/>
                    </a:p>
                    <a:p>
                      <a:pPr algn="ctr"/>
                      <a:r>
                        <a:rPr lang="en-US" sz="2800" b="1" dirty="0" smtClean="0"/>
                        <a:t>Product Development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 smtClean="0"/>
                    </a:p>
                    <a:p>
                      <a:endParaRPr lang="en-US" sz="2800" b="1" dirty="0" smtClean="0"/>
                    </a:p>
                    <a:p>
                      <a:endParaRPr lang="en-US" sz="2800" b="1" dirty="0" smtClean="0"/>
                    </a:p>
                    <a:p>
                      <a:endParaRPr lang="en-US" sz="2800" b="1" dirty="0" smtClean="0"/>
                    </a:p>
                    <a:p>
                      <a:endParaRPr lang="en-US" sz="2800" b="1" dirty="0" smtClean="0"/>
                    </a:p>
                    <a:p>
                      <a:endParaRPr lang="en-US" sz="2800" b="1" dirty="0" smtClean="0"/>
                    </a:p>
                    <a:p>
                      <a:endParaRPr lang="en-US" sz="2800" b="1" dirty="0" smtClean="0"/>
                    </a:p>
                    <a:p>
                      <a:r>
                        <a:rPr lang="en-US" sz="2800" b="1" dirty="0" smtClean="0"/>
                        <a:t>Business</a:t>
                      </a:r>
                      <a:r>
                        <a:rPr lang="en-US" sz="2800" b="1" baseline="0" dirty="0" smtClean="0"/>
                        <a:t> Development</a:t>
                      </a:r>
                      <a:endParaRPr lang="en-US" sz="28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12" r="42457" b="65727"/>
          <a:stretch/>
        </p:blipFill>
        <p:spPr>
          <a:xfrm>
            <a:off x="6475750" y="2518346"/>
            <a:ext cx="2353456" cy="27881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7" r="19107"/>
          <a:stretch/>
        </p:blipFill>
        <p:spPr>
          <a:xfrm>
            <a:off x="3551419" y="2518346"/>
            <a:ext cx="2279754" cy="27132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725" y="2518346"/>
            <a:ext cx="2638267" cy="2713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64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3188" y="0"/>
            <a:ext cx="9428812" cy="6858000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87343" y="-14990"/>
            <a:ext cx="2575845" cy="667443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b="1" dirty="0" smtClean="0"/>
              <a:t>AWARDS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8950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3044" y="1590207"/>
            <a:ext cx="1825995" cy="839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STEP 1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493489" y="1588958"/>
            <a:ext cx="1808188" cy="840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734329" y="1588958"/>
            <a:ext cx="1810064" cy="840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STEP 3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800910" y="1588958"/>
            <a:ext cx="1768839" cy="8406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STEP 4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42395" y="2313481"/>
            <a:ext cx="1843790" cy="143406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Market Opportunity</a:t>
            </a:r>
          </a:p>
          <a:p>
            <a:pPr algn="ctr"/>
            <a:r>
              <a:rPr lang="en-US" sz="2000" dirty="0" smtClean="0"/>
              <a:t>Analysis</a:t>
            </a:r>
            <a:endParaRPr lang="en-US" sz="2000" dirty="0"/>
          </a:p>
        </p:txBody>
      </p:sp>
      <p:sp>
        <p:nvSpPr>
          <p:cNvPr id="7" name="Rounded Rectangle 6"/>
          <p:cNvSpPr/>
          <p:nvPr/>
        </p:nvSpPr>
        <p:spPr>
          <a:xfrm>
            <a:off x="3918837" y="2310983"/>
            <a:ext cx="1843790" cy="143655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Approach Partners</a:t>
            </a:r>
            <a:endParaRPr lang="en-US" sz="2000" dirty="0"/>
          </a:p>
        </p:txBody>
      </p:sp>
      <p:sp>
        <p:nvSpPr>
          <p:cNvPr id="8" name="Rounded Rectangle 7"/>
          <p:cNvSpPr/>
          <p:nvPr/>
        </p:nvSpPr>
        <p:spPr>
          <a:xfrm>
            <a:off x="6976215" y="2310983"/>
            <a:ext cx="1843790" cy="143655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Raise Capital</a:t>
            </a:r>
            <a:endParaRPr lang="en-US" sz="2000" dirty="0"/>
          </a:p>
        </p:txBody>
      </p:sp>
      <p:sp>
        <p:nvSpPr>
          <p:cNvPr id="9" name="Rounded Rectangle 8"/>
          <p:cNvSpPr/>
          <p:nvPr/>
        </p:nvSpPr>
        <p:spPr>
          <a:xfrm>
            <a:off x="9955147" y="2310983"/>
            <a:ext cx="2139317" cy="143655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Platform Development</a:t>
            </a:r>
            <a:endParaRPr lang="en-US" sz="2000" dirty="0"/>
          </a:p>
        </p:txBody>
      </p:sp>
      <p:sp>
        <p:nvSpPr>
          <p:cNvPr id="10" name="Right Arrow 9"/>
          <p:cNvSpPr/>
          <p:nvPr/>
        </p:nvSpPr>
        <p:spPr>
          <a:xfrm>
            <a:off x="2486185" y="1708879"/>
            <a:ext cx="781671" cy="602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5677760" y="1708879"/>
            <a:ext cx="781671" cy="602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8813044" y="1708879"/>
            <a:ext cx="781671" cy="602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834546" y="559252"/>
            <a:ext cx="2575845" cy="667443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b="1" dirty="0" smtClean="0"/>
              <a:t>TIMELINE</a:t>
            </a:r>
            <a:endParaRPr lang="en-US" sz="4000" b="1" dirty="0"/>
          </a:p>
        </p:txBody>
      </p:sp>
      <p:sp>
        <p:nvSpPr>
          <p:cNvPr id="21" name="Down Arrow 20"/>
          <p:cNvSpPr/>
          <p:nvPr/>
        </p:nvSpPr>
        <p:spPr>
          <a:xfrm>
            <a:off x="6359692" y="2849379"/>
            <a:ext cx="248632" cy="1857532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432845" y="4751881"/>
            <a:ext cx="24369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We are here</a:t>
            </a:r>
            <a:endParaRPr lang="en-US" sz="2800" dirty="0"/>
          </a:p>
        </p:txBody>
      </p:sp>
      <p:sp>
        <p:nvSpPr>
          <p:cNvPr id="14" name="Flowchart: Magnetic Disk 13"/>
          <p:cNvSpPr/>
          <p:nvPr/>
        </p:nvSpPr>
        <p:spPr>
          <a:xfrm>
            <a:off x="9955147" y="3346828"/>
            <a:ext cx="2139317" cy="233464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dirty="0"/>
              <a:t>Web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dirty="0"/>
              <a:t>Mobile</a:t>
            </a:r>
          </a:p>
          <a:p>
            <a:pPr algn="ctr"/>
            <a:r>
              <a:rPr lang="en-US" b="1" dirty="0" smtClean="0"/>
              <a:t>Internet of Things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dirty="0" smtClean="0"/>
              <a:t>Device app for business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91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0225" y="0"/>
            <a:ext cx="10651775" cy="2878112"/>
          </a:xfrm>
        </p:spPr>
        <p:txBody>
          <a:bodyPr>
            <a:noAutofit/>
          </a:bodyPr>
          <a:lstStyle/>
          <a:p>
            <a:r>
              <a:rPr lang="en-US" b="1" dirty="0" smtClean="0"/>
              <a:t>COLLABORATION :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Product Developers, Financial support, Direct pass to a Grant, Infrastructure, Resources, Workspace, Technical Support, Mentorship, Links to investors, Business Developers.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			</a:t>
            </a:r>
            <a:br>
              <a:rPr lang="en-US" sz="2800" dirty="0" smtClean="0"/>
            </a:br>
            <a:r>
              <a:rPr lang="en-US" sz="3200" b="1" dirty="0" smtClean="0"/>
              <a:t>Please contact me: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en-US" sz="2800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40225" y="2878112"/>
            <a:ext cx="10651775" cy="38449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ashiraf35@gmail.com</a:t>
            </a:r>
          </a:p>
          <a:p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Facebook: 		</a:t>
            </a:r>
            <a:r>
              <a:rPr lang="en-US" sz="4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vertabra</a:t>
            </a:r>
            <a:endParaRPr lang="en-US" sz="4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Twitter: 			@</a:t>
            </a:r>
            <a:r>
              <a:rPr lang="en-US" sz="4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Ashiraf_Ola</a:t>
            </a:r>
            <a:endParaRPr lang="en-US" sz="4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LinkedIn: 		</a:t>
            </a:r>
            <a:r>
              <a:rPr lang="en-US" sz="4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ashiraf-nsibambi-kyabainze</a:t>
            </a:r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				</a:t>
            </a:r>
          </a:p>
        </p:txBody>
      </p:sp>
    </p:spTree>
    <p:extLst>
      <p:ext uri="{BB962C8B-B14F-4D97-AF65-F5344CB8AC3E}">
        <p14:creationId xmlns:p14="http://schemas.microsoft.com/office/powerpoint/2010/main" val="415072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4711255"/>
              </p:ext>
            </p:extLst>
          </p:nvPr>
        </p:nvGraphicFramePr>
        <p:xfrm>
          <a:off x="224853" y="224853"/>
          <a:ext cx="11847226" cy="6415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7096"/>
                <a:gridCol w="3940177"/>
                <a:gridCol w="4079953"/>
              </a:tblGrid>
              <a:tr h="1119129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WHAT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HOW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WHY</a:t>
                      </a:r>
                      <a:endParaRPr lang="en-US" sz="3600" dirty="0"/>
                    </a:p>
                  </a:txBody>
                  <a:tcPr/>
                </a:tc>
              </a:tr>
              <a:tr h="5296661"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/>
                        <a:t>An exchange of </a:t>
                      </a:r>
                      <a:r>
                        <a:rPr lang="en-US" sz="2400" b="1" dirty="0" smtClean="0"/>
                        <a:t>factors of production.</a:t>
                      </a:r>
                    </a:p>
                    <a:p>
                      <a:pPr algn="ctr"/>
                      <a:r>
                        <a:rPr lang="en-US" sz="2400" b="1" dirty="0" smtClean="0"/>
                        <a:t>(</a:t>
                      </a:r>
                      <a:r>
                        <a:rPr lang="en-US" sz="2400" b="1" dirty="0" err="1" smtClean="0"/>
                        <a:t>e.g</a:t>
                      </a:r>
                      <a:r>
                        <a:rPr lang="en-US" sz="2400" b="1" dirty="0" smtClean="0"/>
                        <a:t> capital,</a:t>
                      </a:r>
                      <a:r>
                        <a:rPr lang="en-US" sz="2400" b="1" baseline="0" dirty="0" smtClean="0"/>
                        <a:t> land, labor and entrepreneurship)</a:t>
                      </a:r>
                    </a:p>
                    <a:p>
                      <a:pPr algn="ctr"/>
                      <a:endParaRPr lang="en-US" sz="2400" b="1" baseline="0" dirty="0" smtClean="0"/>
                    </a:p>
                    <a:p>
                      <a:pPr algn="ctr"/>
                      <a:r>
                        <a:rPr lang="en-US" sz="2400" b="1" baseline="0" dirty="0" smtClean="0"/>
                        <a:t>in return for rewards known as factor payments.</a:t>
                      </a:r>
                    </a:p>
                    <a:p>
                      <a:pPr algn="ctr"/>
                      <a:r>
                        <a:rPr lang="en-US" sz="2400" b="1" baseline="0" dirty="0" smtClean="0"/>
                        <a:t>(</a:t>
                      </a:r>
                      <a:r>
                        <a:rPr lang="en-US" sz="2400" b="1" baseline="0" dirty="0" err="1" smtClean="0"/>
                        <a:t>e.g</a:t>
                      </a:r>
                      <a:r>
                        <a:rPr lang="en-US" sz="2400" b="1" baseline="0" dirty="0" smtClean="0"/>
                        <a:t> interest, rent, wage/salary, profit 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Peer to Peer approach.</a:t>
                      </a:r>
                    </a:p>
                    <a:p>
                      <a:pPr algn="ctr"/>
                      <a:endParaRPr lang="en-US" sz="2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24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Integrating</a:t>
                      </a:r>
                      <a:r>
                        <a:rPr lang="en-US" sz="2400" b="1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socio-economic data about factors of production and sharing it with users to help them </a:t>
                      </a:r>
                      <a:r>
                        <a:rPr lang="en-US" sz="2400" b="1" i="1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 economic </a:t>
                      </a:r>
                      <a:r>
                        <a:rPr lang="en-US" sz="2400" b="1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decision.</a:t>
                      </a:r>
                    </a:p>
                    <a:p>
                      <a:pPr algn="ctr"/>
                      <a:endParaRPr lang="en-US" sz="2400" b="1" i="1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2400" b="1" i="1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24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One platform</a:t>
                      </a:r>
                      <a:endParaRPr lang="en-US" sz="24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Limited access to factor inputs such as entrepreneurial skills, Finance/Start-up capital,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profitable business locations and Affordable skilled labor.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has stalled many promising business ideas.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063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725" y="0"/>
            <a:ext cx="8911687" cy="688029"/>
          </a:xfrm>
        </p:spPr>
        <p:txBody>
          <a:bodyPr/>
          <a:lstStyle/>
          <a:p>
            <a:r>
              <a:rPr lang="en-US" b="1" dirty="0" smtClean="0"/>
              <a:t>PROBLEM : </a:t>
            </a:r>
            <a:r>
              <a:rPr lang="en-US" sz="2800" dirty="0" smtClean="0"/>
              <a:t>Case of Uganda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7117588"/>
              </p:ext>
            </p:extLst>
          </p:nvPr>
        </p:nvGraphicFramePr>
        <p:xfrm>
          <a:off x="194559" y="777969"/>
          <a:ext cx="11872522" cy="5907644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5936261"/>
                <a:gridCol w="5936261"/>
              </a:tblGrid>
              <a:tr h="590764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Uganda ranked as the country with the highest level of entrepreneurship in the world by</a:t>
                      </a:r>
                      <a:r>
                        <a:rPr lang="en-US" sz="2400" baseline="0" dirty="0" smtClean="0"/>
                        <a:t> GEM (</a:t>
                      </a:r>
                      <a:r>
                        <a:rPr lang="en-US" sz="2400" dirty="0" smtClean="0"/>
                        <a:t>Global Entrepreneurship</a:t>
                      </a:r>
                      <a:r>
                        <a:rPr lang="en-US" sz="2400" baseline="0" dirty="0" smtClean="0"/>
                        <a:t> Monitor)</a:t>
                      </a:r>
                      <a:r>
                        <a:rPr lang="en-US" sz="2400" dirty="0" smtClean="0"/>
                        <a:t>.</a:t>
                      </a:r>
                    </a:p>
                    <a:p>
                      <a:endParaRPr lang="en-US" sz="2400" dirty="0" smtClean="0"/>
                    </a:p>
                    <a:p>
                      <a:pPr lvl="1" algn="just"/>
                      <a:r>
                        <a:rPr lang="en-US" sz="2600" dirty="0" smtClean="0"/>
                        <a:t>28.1% of the population are micro-entrepreneurs: these are business-people who employ fewer than five individuals – often family members – under informal arrangements. These smaller firms are more likely to fail, due to the high levels of uncertainty and risk in their local environments.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2400" dirty="0" smtClean="0"/>
                        <a:t>Resources necessary to grow a business – such as finance, human and social capital and infrastructure are less accessible. </a:t>
                      </a:r>
                    </a:p>
                    <a:p>
                      <a:endParaRPr lang="en-US" sz="2400" dirty="0" smtClean="0"/>
                    </a:p>
                    <a:p>
                      <a:pPr lvl="1"/>
                      <a:r>
                        <a:rPr lang="en-US" sz="2800" dirty="0" smtClean="0"/>
                        <a:t>Making it difficult to earn better factor payments including; Wages paid for the services of labor. Interest paid for the services of capital. Rent paid for the services of land/business location. And Profit paid for services of entrepreneurship.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477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688" y="737617"/>
            <a:ext cx="11728704" cy="612647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22189" y="36576"/>
            <a:ext cx="8911687" cy="68802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ENTREPRENEURIAL ECOSYSTEM IN UGANDA</a:t>
            </a:r>
            <a:endParaRPr lang="en-US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928"/>
          <a:stretch/>
        </p:blipFill>
        <p:spPr>
          <a:xfrm>
            <a:off x="7867046" y="475488"/>
            <a:ext cx="4324954" cy="76131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315456" y="1081719"/>
            <a:ext cx="820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2.32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3854275" y="1496295"/>
            <a:ext cx="820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3.39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1597152" y="3898071"/>
            <a:ext cx="820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2.84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2810256" y="2494282"/>
            <a:ext cx="820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  <a:r>
              <a:rPr lang="en-US" sz="1200" dirty="0" smtClean="0"/>
              <a:t>.34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2376638" y="5381083"/>
            <a:ext cx="820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3.53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9330086" y="2506474"/>
            <a:ext cx="820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2.2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9177686" y="1544326"/>
            <a:ext cx="820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2.74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7806086" y="6281607"/>
            <a:ext cx="820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3.11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9177686" y="3921764"/>
            <a:ext cx="820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2.54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8947641" y="5309294"/>
            <a:ext cx="820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2.42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6222728" y="6558606"/>
            <a:ext cx="820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2.21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3196708" y="6356818"/>
            <a:ext cx="820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3.03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96114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" y="134113"/>
            <a:ext cx="9323546" cy="672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828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53"/>
          <a:stretch/>
        </p:blipFill>
        <p:spPr>
          <a:xfrm>
            <a:off x="182880" y="85344"/>
            <a:ext cx="9253728" cy="677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22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87662"/>
            <a:ext cx="11285156" cy="765778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646176"/>
            <a:ext cx="11630509" cy="6211824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http</a:t>
            </a:r>
            <a:r>
              <a:rPr lang="en-US" sz="3600" dirty="0"/>
              <a:t>://</a:t>
            </a:r>
            <a:r>
              <a:rPr lang="en-US" sz="3600" dirty="0" smtClean="0"/>
              <a:t>www.gemconsortium.org/country-profile/117</a:t>
            </a:r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b="1" dirty="0"/>
              <a:t>An abundance of willing entrepreneurs held back by limited </a:t>
            </a:r>
            <a:r>
              <a:rPr lang="en-US" sz="3600" b="1" dirty="0" smtClean="0"/>
              <a:t>skills. Support </a:t>
            </a:r>
            <a:r>
              <a:rPr lang="en-US" sz="3600" b="1" dirty="0"/>
              <a:t>from the </a:t>
            </a:r>
            <a:r>
              <a:rPr lang="en-US" sz="3600" b="1" dirty="0" smtClean="0"/>
              <a:t>government is building.</a:t>
            </a:r>
          </a:p>
          <a:p>
            <a:pPr marL="0" indent="0">
              <a:buNone/>
            </a:pPr>
            <a:endParaRPr lang="en-US" sz="3600" b="1" dirty="0"/>
          </a:p>
          <a:p>
            <a:pPr marL="0" indent="0">
              <a:buNone/>
            </a:pPr>
            <a:r>
              <a:rPr lang="en-US" sz="3800" b="1" dirty="0" smtClean="0"/>
              <a:t>CHALLENGES FOR THE FUTURE</a:t>
            </a:r>
          </a:p>
          <a:p>
            <a:r>
              <a:rPr lang="en-US" sz="2800" b="1" dirty="0" smtClean="0"/>
              <a:t>The </a:t>
            </a:r>
            <a:r>
              <a:rPr lang="en-US" sz="2800" b="1" dirty="0"/>
              <a:t>number one challenge is to ensure the growth and survival of entrepreneurial ventures. GEM shows that only 2% of businesses expect to employ 20+ people in the next five years, implying that Ugandan entrepreneurship is concentrated in small and micro businesses. </a:t>
            </a:r>
          </a:p>
          <a:p>
            <a:r>
              <a:rPr lang="en-US" sz="2800" b="1" dirty="0"/>
              <a:t>Moreover, there is a high business discontinuation rate (21%). </a:t>
            </a:r>
            <a:endParaRPr lang="en-US" sz="2800" b="1" dirty="0" smtClean="0"/>
          </a:p>
          <a:p>
            <a:r>
              <a:rPr lang="en-US" sz="2800" b="1" dirty="0" smtClean="0"/>
              <a:t>It </a:t>
            </a:r>
            <a:r>
              <a:rPr lang="en-US" sz="2800" b="1" dirty="0"/>
              <a:t>is time to create initiatives that both support and improve the quality of entrepreneurship in </a:t>
            </a:r>
            <a:r>
              <a:rPr lang="en-US" sz="2800" b="1" dirty="0" smtClean="0"/>
              <a:t>Uganda</a:t>
            </a:r>
            <a:r>
              <a:rPr lang="en-US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8644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343" y="0"/>
            <a:ext cx="8911687" cy="667443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SOLUTION</a:t>
            </a:r>
            <a:endParaRPr lang="en-US" sz="40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1708879" y="841661"/>
            <a:ext cx="1895882" cy="15867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Social</a:t>
            </a:r>
            <a:r>
              <a:rPr lang="en-US" b="1" dirty="0" smtClean="0"/>
              <a:t> capital</a:t>
            </a:r>
            <a:endParaRPr lang="en-US" b="1" dirty="0"/>
          </a:p>
        </p:txBody>
      </p:sp>
      <p:sp>
        <p:nvSpPr>
          <p:cNvPr id="7" name="Rounded Rectangle 6"/>
          <p:cNvSpPr/>
          <p:nvPr/>
        </p:nvSpPr>
        <p:spPr>
          <a:xfrm>
            <a:off x="9141846" y="841661"/>
            <a:ext cx="1828800" cy="15867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Profitable </a:t>
            </a:r>
            <a:r>
              <a:rPr lang="en-US" sz="2000" b="1" dirty="0" smtClean="0"/>
              <a:t>business</a:t>
            </a:r>
            <a:r>
              <a:rPr lang="en-US" b="1" dirty="0" smtClean="0"/>
              <a:t> Land / Location</a:t>
            </a:r>
            <a:endParaRPr lang="en-US" b="1" dirty="0"/>
          </a:p>
        </p:txBody>
      </p:sp>
      <p:sp>
        <p:nvSpPr>
          <p:cNvPr id="8" name="Rounded Rectangle 7"/>
          <p:cNvSpPr/>
          <p:nvPr/>
        </p:nvSpPr>
        <p:spPr>
          <a:xfrm>
            <a:off x="1708879" y="4257205"/>
            <a:ext cx="1895882" cy="15739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Cheap/ affordable Skilled </a:t>
            </a:r>
            <a:r>
              <a:rPr lang="en-US" sz="2000" b="1" dirty="0" smtClean="0"/>
              <a:t>Labor</a:t>
            </a:r>
            <a:endParaRPr lang="en-US" sz="20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9323002" y="4242213"/>
            <a:ext cx="1947526" cy="15739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Entrepreneur</a:t>
            </a:r>
            <a:endParaRPr lang="en-US" sz="2000" b="1" dirty="0"/>
          </a:p>
        </p:txBody>
      </p:sp>
      <p:sp>
        <p:nvSpPr>
          <p:cNvPr id="10" name="Oval 9"/>
          <p:cNvSpPr/>
          <p:nvPr/>
        </p:nvSpPr>
        <p:spPr>
          <a:xfrm>
            <a:off x="4946752" y="1888761"/>
            <a:ext cx="2803160" cy="286312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BANK AT HAUSE – Factor </a:t>
            </a:r>
            <a:r>
              <a:rPr lang="en-US" b="1" dirty="0" err="1" smtClean="0"/>
              <a:t>Xchange</a:t>
            </a:r>
            <a:endParaRPr lang="en-US" b="1" dirty="0" smtClean="0"/>
          </a:p>
          <a:p>
            <a:pPr algn="ctr"/>
            <a:endParaRPr lang="en-US" b="1" dirty="0"/>
          </a:p>
          <a:p>
            <a:pPr algn="ctr"/>
            <a:r>
              <a:rPr lang="en-US" b="1" smtClean="0"/>
              <a:t>application</a:t>
            </a:r>
            <a:endParaRPr lang="en-US" b="1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778929" y="1244216"/>
            <a:ext cx="1437648" cy="8394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3778929" y="1763864"/>
            <a:ext cx="1120701" cy="6984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7270230" y="1244216"/>
            <a:ext cx="1511853" cy="8172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7629993" y="1663924"/>
            <a:ext cx="1259174" cy="6895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3758900" y="3927421"/>
            <a:ext cx="1140730" cy="7322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3897437" y="4272195"/>
            <a:ext cx="1146382" cy="7794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 flipV="1">
            <a:off x="7583950" y="4109685"/>
            <a:ext cx="1305217" cy="7594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7797034" y="3809888"/>
            <a:ext cx="1327266" cy="7195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Flowchart: Magnetic Disk 69"/>
          <p:cNvSpPr/>
          <p:nvPr/>
        </p:nvSpPr>
        <p:spPr>
          <a:xfrm>
            <a:off x="5383952" y="5831174"/>
            <a:ext cx="1978702" cy="974361"/>
          </a:xfrm>
          <a:prstGeom prst="flowChartMagneticDisk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Database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6460170" y="4898573"/>
            <a:ext cx="3272" cy="7859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3690951" y="841123"/>
            <a:ext cx="1077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Finance</a:t>
            </a:r>
            <a:endParaRPr lang="en-US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1450847" y="2385261"/>
            <a:ext cx="3542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u="sng" dirty="0" smtClean="0">
                <a:solidFill>
                  <a:schemeClr val="accent2">
                    <a:lumMod val="50000"/>
                  </a:schemeClr>
                </a:solidFill>
              </a:rPr>
              <a:t> Interest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,</a:t>
            </a:r>
          </a:p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Data about stock markets, regulations, 	financial policies.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981378" y="641239"/>
            <a:ext cx="1251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Business Space</a:t>
            </a:r>
            <a:endParaRPr lang="en-US" b="1" dirty="0"/>
          </a:p>
        </p:txBody>
      </p:sp>
      <p:sp>
        <p:nvSpPr>
          <p:cNvPr id="80" name="TextBox 79"/>
          <p:cNvSpPr txBox="1"/>
          <p:nvPr/>
        </p:nvSpPr>
        <p:spPr>
          <a:xfrm>
            <a:off x="7653796" y="2274815"/>
            <a:ext cx="4452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chemeClr val="accent2">
                    <a:lumMod val="50000"/>
                  </a:schemeClr>
                </a:solidFill>
              </a:rPr>
              <a:t>Rent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Data about properties to expand,   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729426" y="3328728"/>
            <a:ext cx="32636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u="sng" dirty="0" smtClean="0">
                <a:solidFill>
                  <a:schemeClr val="accent2">
                    <a:lumMod val="50000"/>
                  </a:schemeClr>
                </a:solidFill>
              </a:rPr>
              <a:t>Wages,</a:t>
            </a:r>
          </a:p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Data about training centers, workshops 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648275" y="5064889"/>
            <a:ext cx="731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Skills</a:t>
            </a:r>
            <a:endParaRPr lang="en-US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8091747" y="3134629"/>
            <a:ext cx="4072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chemeClr val="accent2">
                    <a:lumMod val="50000"/>
                  </a:schemeClr>
                </a:solidFill>
              </a:rPr>
              <a:t>Profits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,</a:t>
            </a:r>
          </a:p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Data about market prices, new markets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8178479" y="4842377"/>
            <a:ext cx="1377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Products/ Services</a:t>
            </a:r>
            <a:endParaRPr lang="en-US" b="1" dirty="0"/>
          </a:p>
        </p:txBody>
      </p:sp>
      <p:cxnSp>
        <p:nvCxnSpPr>
          <p:cNvPr id="91" name="Straight Arrow Connector 90"/>
          <p:cNvCxnSpPr/>
          <p:nvPr/>
        </p:nvCxnSpPr>
        <p:spPr>
          <a:xfrm flipH="1" flipV="1">
            <a:off x="6162091" y="4922294"/>
            <a:ext cx="2541" cy="789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6110151" y="1011929"/>
            <a:ext cx="13891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Socio-economic Data</a:t>
            </a:r>
            <a:endParaRPr lang="en-US" b="1" dirty="0"/>
          </a:p>
        </p:txBody>
      </p:sp>
      <p:sp>
        <p:nvSpPr>
          <p:cNvPr id="97" name="TextBox 96"/>
          <p:cNvSpPr txBox="1"/>
          <p:nvPr/>
        </p:nvSpPr>
        <p:spPr>
          <a:xfrm>
            <a:off x="4984370" y="4888503"/>
            <a:ext cx="1307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Response</a:t>
            </a:r>
            <a:endParaRPr lang="en-US" b="1" dirty="0"/>
          </a:p>
        </p:txBody>
      </p:sp>
      <p:sp>
        <p:nvSpPr>
          <p:cNvPr id="30" name="Flowchart: Magnetic Disk 29"/>
          <p:cNvSpPr/>
          <p:nvPr/>
        </p:nvSpPr>
        <p:spPr>
          <a:xfrm flipV="1">
            <a:off x="5383952" y="89957"/>
            <a:ext cx="1978702" cy="932932"/>
          </a:xfrm>
          <a:prstGeom prst="flowChartMagneticDisk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086875" y="1049544"/>
            <a:ext cx="3272" cy="7859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596129" y="297483"/>
            <a:ext cx="1600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Data Mining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31607" y="5425112"/>
            <a:ext cx="889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Query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99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873" y="136430"/>
            <a:ext cx="11309740" cy="53812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BUSINESS MODEL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858329"/>
              </p:ext>
            </p:extLst>
          </p:nvPr>
        </p:nvGraphicFramePr>
        <p:xfrm>
          <a:off x="194874" y="674557"/>
          <a:ext cx="11887197" cy="60860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7439"/>
                <a:gridCol w="2377439"/>
                <a:gridCol w="2365448"/>
                <a:gridCol w="2398426"/>
                <a:gridCol w="2368445"/>
              </a:tblGrid>
              <a:tr h="259898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KEY PARTNERS</a:t>
                      </a:r>
                    </a:p>
                    <a:p>
                      <a:endParaRPr lang="en-US" sz="24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SDK</a:t>
                      </a:r>
                      <a:r>
                        <a:rPr lang="en-US" sz="2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Finance</a:t>
                      </a:r>
                    </a:p>
                    <a:p>
                      <a:r>
                        <a:rPr lang="en-US" sz="2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Swarm Vision</a:t>
                      </a:r>
                    </a:p>
                    <a:p>
                      <a:endParaRPr lang="en-US" sz="2400" b="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KEY ACTIVITIES</a:t>
                      </a:r>
                    </a:p>
                    <a:p>
                      <a:endParaRPr lang="en-US" sz="240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Idea testing.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Market Testing</a:t>
                      </a:r>
                    </a:p>
                    <a:p>
                      <a:r>
                        <a:rPr lang="en-GB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Product design</a:t>
                      </a:r>
                      <a:r>
                        <a:rPr lang="en-GB" sz="2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r>
                        <a:rPr lang="en-GB" sz="2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Collaboration</a:t>
                      </a:r>
                      <a:r>
                        <a:rPr lang="en-US" sz="2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2400" b="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2400" dirty="0" smtClean="0"/>
                        <a:t>VALUE PROPOSITION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Integration of economic Data</a:t>
                      </a:r>
                      <a:r>
                        <a:rPr lang="en-US" sz="2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about factors to aid decision making.</a:t>
                      </a:r>
                      <a:endParaRPr lang="en-US" sz="24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Access to factor</a:t>
                      </a:r>
                      <a:r>
                        <a:rPr lang="en-US" sz="2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inputs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Business growth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endParaRPr lang="en-US" sz="2400" b="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Peer Trust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endParaRPr lang="en-US" sz="2400" b="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Household income rise</a:t>
                      </a:r>
                      <a:endParaRPr lang="en-US" sz="24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CUSTOMER</a:t>
                      </a:r>
                      <a:r>
                        <a:rPr lang="en-US" sz="2400" baseline="0" dirty="0" smtClean="0"/>
                        <a:t> RELATIONSHIPS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News letters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Notifications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Safe &amp; instant transactions</a:t>
                      </a:r>
                      <a:endParaRPr 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CUSTOMER SEGMENTS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Money</a:t>
                      </a:r>
                      <a:r>
                        <a:rPr lang="en-US" sz="2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Lenders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Peers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Entrepreneurs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Landlords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Skilled Workers</a:t>
                      </a:r>
                      <a:endParaRPr 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34247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COST STRUCTURES</a:t>
                      </a:r>
                    </a:p>
                    <a:p>
                      <a:r>
                        <a:rPr lang="en-US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USD 50,000 for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Product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Operations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Equipment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Internet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Marketing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Scalability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KEY RESOURCES</a:t>
                      </a:r>
                    </a:p>
                    <a:p>
                      <a:r>
                        <a:rPr lang="en-GB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</a:t>
                      </a:r>
                      <a:r>
                        <a:rPr lang="en-GB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evelopers</a:t>
                      </a:r>
                      <a:endParaRPr lang="zh-CN" altLang="en-US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Human resource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altLang="zh-C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Workspace</a:t>
                      </a:r>
                      <a:endParaRPr lang="zh-CN" altLang="en-US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GB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GB" sz="240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nternet</a:t>
                      </a:r>
                      <a:endParaRPr lang="zh-CN" altLang="en-US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GB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Start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up capital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CHANNELS</a:t>
                      </a:r>
                    </a:p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Web</a:t>
                      </a:r>
                    </a:p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Mobile</a:t>
                      </a:r>
                    </a:p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Social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Media</a:t>
                      </a:r>
                    </a:p>
                    <a:p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Adverts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Campaigns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Meetups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REVENUE STREAMS</a:t>
                      </a:r>
                    </a:p>
                    <a:p>
                      <a:endParaRPr lang="en-US" sz="2400" b="1" dirty="0" smtClean="0"/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Factor Payments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endParaRPr lang="en-US" sz="2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Adverts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051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2462</TotalTime>
  <Words>566</Words>
  <Application>Microsoft Office PowerPoint</Application>
  <PresentationFormat>Widescreen</PresentationFormat>
  <Paragraphs>193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Century Gothic</vt:lpstr>
      <vt:lpstr>Times New Roman</vt:lpstr>
      <vt:lpstr>Wingdings</vt:lpstr>
      <vt:lpstr>Wingdings 3</vt:lpstr>
      <vt:lpstr>Wisp</vt:lpstr>
      <vt:lpstr>BANK AT HAUSE – Factor Xchange</vt:lpstr>
      <vt:lpstr>PowerPoint Presentation</vt:lpstr>
      <vt:lpstr>PROBLEM : Case of Uganda</vt:lpstr>
      <vt:lpstr>ENTREPRENEURIAL ECOSYSTEM IN UGANDA</vt:lpstr>
      <vt:lpstr>PowerPoint Presentation</vt:lpstr>
      <vt:lpstr>PowerPoint Presentation</vt:lpstr>
      <vt:lpstr>REFERENCE</vt:lpstr>
      <vt:lpstr>SOLUTION</vt:lpstr>
      <vt:lpstr>BUSINESS MODEL</vt:lpstr>
      <vt:lpstr>TEAM</vt:lpstr>
      <vt:lpstr>PowerPoint Presentation</vt:lpstr>
      <vt:lpstr>PowerPoint Presentation</vt:lpstr>
      <vt:lpstr>COLLABORATION : Product Developers, Financial support, Direct pass to a Grant, Infrastructure, Resources, Workspace, Technical Support, Mentorship, Links to investors, Business Developers.     Please contact me: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 AT HAUSE – Factor Xchange</dc:title>
  <dc:creator>KAYINJA</dc:creator>
  <cp:lastModifiedBy>KAYINJA</cp:lastModifiedBy>
  <cp:revision>265</cp:revision>
  <dcterms:created xsi:type="dcterms:W3CDTF">2017-07-18T07:31:54Z</dcterms:created>
  <dcterms:modified xsi:type="dcterms:W3CDTF">2017-07-21T08:07:01Z</dcterms:modified>
</cp:coreProperties>
</file>