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6" r:id="rId6"/>
    <p:sldId id="261" r:id="rId7"/>
    <p:sldId id="277" r:id="rId8"/>
    <p:sldId id="264" r:id="rId9"/>
    <p:sldId id="281" r:id="rId10"/>
    <p:sldId id="282" r:id="rId11"/>
    <p:sldId id="279" r:id="rId12"/>
    <p:sldId id="280" r:id="rId13"/>
    <p:sldId id="283" r:id="rId14"/>
    <p:sldId id="278" r:id="rId15"/>
    <p:sldId id="284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7336" autoAdjust="0"/>
  </p:normalViewPr>
  <p:slideViewPr>
    <p:cSldViewPr snapToGrid="0">
      <p:cViewPr varScale="1">
        <p:scale>
          <a:sx n="87" d="100"/>
          <a:sy n="87" d="100"/>
        </p:scale>
        <p:origin x="7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E59E2-23B3-4879-B849-C6C5719079C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D0598F-A70E-4099-B121-1FDA234A90FA}">
      <dgm:prSet phldrT="[Text]"/>
      <dgm:spPr/>
      <dgm:t>
        <a:bodyPr/>
        <a:lstStyle/>
        <a:p>
          <a:r>
            <a:rPr lang="en-US" dirty="0" smtClean="0"/>
            <a:t>Educational and Socio-economic Factors</a:t>
          </a:r>
          <a:endParaRPr lang="en-US" dirty="0"/>
        </a:p>
      </dgm:t>
    </dgm:pt>
    <dgm:pt modelId="{9005566D-569C-4DC8-926F-1135B69E6521}" type="parTrans" cxnId="{32E48543-E7E2-49E7-817D-36F6E348E064}">
      <dgm:prSet/>
      <dgm:spPr/>
      <dgm:t>
        <a:bodyPr/>
        <a:lstStyle/>
        <a:p>
          <a:endParaRPr lang="en-US"/>
        </a:p>
      </dgm:t>
    </dgm:pt>
    <dgm:pt modelId="{09E18809-5FE1-4F3F-91F2-4A5E67BBFA87}" type="sibTrans" cxnId="{32E48543-E7E2-49E7-817D-36F6E348E064}">
      <dgm:prSet/>
      <dgm:spPr/>
      <dgm:t>
        <a:bodyPr/>
        <a:lstStyle/>
        <a:p>
          <a:endParaRPr lang="en-US"/>
        </a:p>
      </dgm:t>
    </dgm:pt>
    <dgm:pt modelId="{4025FC90-8AB7-44FD-BB27-022CC02254ED}">
      <dgm:prSet phldrT="[Text]"/>
      <dgm:spPr/>
      <dgm:t>
        <a:bodyPr/>
        <a:lstStyle/>
        <a:p>
          <a:r>
            <a:rPr lang="en-US" dirty="0" smtClean="0"/>
            <a:t>Prediction of Need for Intervention</a:t>
          </a:r>
          <a:endParaRPr lang="en-US" dirty="0"/>
        </a:p>
      </dgm:t>
    </dgm:pt>
    <dgm:pt modelId="{8497FFE5-DBFB-403E-8BC3-034C57155F0B}" type="parTrans" cxnId="{B6138CEA-6477-4FEE-A51A-C1C0265A341A}">
      <dgm:prSet/>
      <dgm:spPr/>
      <dgm:t>
        <a:bodyPr/>
        <a:lstStyle/>
        <a:p>
          <a:endParaRPr lang="en-US"/>
        </a:p>
      </dgm:t>
    </dgm:pt>
    <dgm:pt modelId="{F1CB317F-CC9A-4285-810E-86ED6A67100A}" type="sibTrans" cxnId="{B6138CEA-6477-4FEE-A51A-C1C0265A341A}">
      <dgm:prSet/>
      <dgm:spPr/>
      <dgm:t>
        <a:bodyPr/>
        <a:lstStyle/>
        <a:p>
          <a:endParaRPr lang="en-US"/>
        </a:p>
      </dgm:t>
    </dgm:pt>
    <dgm:pt modelId="{B63F4AAB-5A00-4B6E-8B49-AD3AD08C26E6}" type="pres">
      <dgm:prSet presAssocID="{BE6E59E2-23B3-4879-B849-C6C5719079C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FCCA880-DEC2-4F3D-8ECF-1E54216A46DA}" type="pres">
      <dgm:prSet presAssocID="{3AD0598F-A70E-4099-B121-1FDA234A90FA}" presName="chaos" presStyleCnt="0"/>
      <dgm:spPr/>
    </dgm:pt>
    <dgm:pt modelId="{DF28102B-427C-4588-963F-87B1B8F91AA8}" type="pres">
      <dgm:prSet presAssocID="{3AD0598F-A70E-4099-B121-1FDA234A90FA}" presName="parTx1" presStyleLbl="revTx" presStyleIdx="0" presStyleCnt="1"/>
      <dgm:spPr/>
      <dgm:t>
        <a:bodyPr/>
        <a:lstStyle/>
        <a:p>
          <a:endParaRPr lang="en-US"/>
        </a:p>
      </dgm:t>
    </dgm:pt>
    <dgm:pt modelId="{C62914E2-9B5E-48A7-8EBB-E72B5F7F74E8}" type="pres">
      <dgm:prSet presAssocID="{3AD0598F-A70E-4099-B121-1FDA234A90FA}" presName="c1" presStyleLbl="node1" presStyleIdx="0" presStyleCnt="19"/>
      <dgm:spPr/>
    </dgm:pt>
    <dgm:pt modelId="{7A568C70-9234-4BEA-9B0F-6574093C7682}" type="pres">
      <dgm:prSet presAssocID="{3AD0598F-A70E-4099-B121-1FDA234A90FA}" presName="c2" presStyleLbl="node1" presStyleIdx="1" presStyleCnt="19"/>
      <dgm:spPr/>
    </dgm:pt>
    <dgm:pt modelId="{773B28A8-D58A-4ECC-B617-AC2AE1DC5679}" type="pres">
      <dgm:prSet presAssocID="{3AD0598F-A70E-4099-B121-1FDA234A90FA}" presName="c3" presStyleLbl="node1" presStyleIdx="2" presStyleCnt="19"/>
      <dgm:spPr/>
    </dgm:pt>
    <dgm:pt modelId="{A5424824-82FA-479B-BE91-B2C30CA9FC13}" type="pres">
      <dgm:prSet presAssocID="{3AD0598F-A70E-4099-B121-1FDA234A90FA}" presName="c4" presStyleLbl="node1" presStyleIdx="3" presStyleCnt="19"/>
      <dgm:spPr/>
    </dgm:pt>
    <dgm:pt modelId="{747523D2-5791-4360-B8A8-D0D00DC02EEA}" type="pres">
      <dgm:prSet presAssocID="{3AD0598F-A70E-4099-B121-1FDA234A90FA}" presName="c5" presStyleLbl="node1" presStyleIdx="4" presStyleCnt="19"/>
      <dgm:spPr/>
    </dgm:pt>
    <dgm:pt modelId="{B684D596-0233-483D-BA6A-9FC2B509C526}" type="pres">
      <dgm:prSet presAssocID="{3AD0598F-A70E-4099-B121-1FDA234A90FA}" presName="c6" presStyleLbl="node1" presStyleIdx="5" presStyleCnt="19"/>
      <dgm:spPr/>
    </dgm:pt>
    <dgm:pt modelId="{1084271C-4B68-4A0B-AEF6-76AC3D8EEA51}" type="pres">
      <dgm:prSet presAssocID="{3AD0598F-A70E-4099-B121-1FDA234A90FA}" presName="c7" presStyleLbl="node1" presStyleIdx="6" presStyleCnt="19"/>
      <dgm:spPr/>
    </dgm:pt>
    <dgm:pt modelId="{BC37ACA5-A00D-4EDD-89B8-B31AC9C058B4}" type="pres">
      <dgm:prSet presAssocID="{3AD0598F-A70E-4099-B121-1FDA234A90FA}" presName="c8" presStyleLbl="node1" presStyleIdx="7" presStyleCnt="19"/>
      <dgm:spPr/>
    </dgm:pt>
    <dgm:pt modelId="{F767DCF1-CF3B-40F2-A5D8-EBBFB7855931}" type="pres">
      <dgm:prSet presAssocID="{3AD0598F-A70E-4099-B121-1FDA234A90FA}" presName="c9" presStyleLbl="node1" presStyleIdx="8" presStyleCnt="19"/>
      <dgm:spPr/>
    </dgm:pt>
    <dgm:pt modelId="{9AEFBF39-112A-496C-8FE3-1BA4D7114CA5}" type="pres">
      <dgm:prSet presAssocID="{3AD0598F-A70E-4099-B121-1FDA234A90FA}" presName="c10" presStyleLbl="node1" presStyleIdx="9" presStyleCnt="19"/>
      <dgm:spPr/>
    </dgm:pt>
    <dgm:pt modelId="{070F5825-7C6C-4541-A5CD-829CDED0C52E}" type="pres">
      <dgm:prSet presAssocID="{3AD0598F-A70E-4099-B121-1FDA234A90FA}" presName="c11" presStyleLbl="node1" presStyleIdx="10" presStyleCnt="19"/>
      <dgm:spPr/>
    </dgm:pt>
    <dgm:pt modelId="{748A27A1-23CD-4B87-9355-B3D2FFF9EB5C}" type="pres">
      <dgm:prSet presAssocID="{3AD0598F-A70E-4099-B121-1FDA234A90FA}" presName="c12" presStyleLbl="node1" presStyleIdx="11" presStyleCnt="19"/>
      <dgm:spPr/>
    </dgm:pt>
    <dgm:pt modelId="{AAC1DF52-ABCC-44E7-BC69-44562590A787}" type="pres">
      <dgm:prSet presAssocID="{3AD0598F-A70E-4099-B121-1FDA234A90FA}" presName="c13" presStyleLbl="node1" presStyleIdx="12" presStyleCnt="19"/>
      <dgm:spPr/>
    </dgm:pt>
    <dgm:pt modelId="{9852D504-A1B4-41BD-A7FF-0EC1C4D971CA}" type="pres">
      <dgm:prSet presAssocID="{3AD0598F-A70E-4099-B121-1FDA234A90FA}" presName="c14" presStyleLbl="node1" presStyleIdx="13" presStyleCnt="19"/>
      <dgm:spPr/>
    </dgm:pt>
    <dgm:pt modelId="{CB73B7DF-5282-4519-8B21-AF31F58E8B73}" type="pres">
      <dgm:prSet presAssocID="{3AD0598F-A70E-4099-B121-1FDA234A90FA}" presName="c15" presStyleLbl="node1" presStyleIdx="14" presStyleCnt="19"/>
      <dgm:spPr/>
    </dgm:pt>
    <dgm:pt modelId="{8A566A11-60BE-4652-961C-F672EA267C40}" type="pres">
      <dgm:prSet presAssocID="{3AD0598F-A70E-4099-B121-1FDA234A90FA}" presName="c16" presStyleLbl="node1" presStyleIdx="15" presStyleCnt="19"/>
      <dgm:spPr/>
    </dgm:pt>
    <dgm:pt modelId="{C25954BF-6163-49D0-8C98-57CFC2FE38F9}" type="pres">
      <dgm:prSet presAssocID="{3AD0598F-A70E-4099-B121-1FDA234A90FA}" presName="c17" presStyleLbl="node1" presStyleIdx="16" presStyleCnt="19"/>
      <dgm:spPr/>
    </dgm:pt>
    <dgm:pt modelId="{063350CC-AE77-41E0-9F32-1E18EE01E896}" type="pres">
      <dgm:prSet presAssocID="{3AD0598F-A70E-4099-B121-1FDA234A90FA}" presName="c18" presStyleLbl="node1" presStyleIdx="17" presStyleCnt="19"/>
      <dgm:spPr/>
    </dgm:pt>
    <dgm:pt modelId="{D252CB26-2688-421E-BF07-2FAD40B713A9}" type="pres">
      <dgm:prSet presAssocID="{09E18809-5FE1-4F3F-91F2-4A5E67BBFA87}" presName="chevronComposite1" presStyleCnt="0"/>
      <dgm:spPr/>
    </dgm:pt>
    <dgm:pt modelId="{715F3F7B-234D-4462-9B74-E1EE4272549C}" type="pres">
      <dgm:prSet presAssocID="{09E18809-5FE1-4F3F-91F2-4A5E67BBFA87}" presName="chevron1" presStyleLbl="sibTrans2D1" presStyleIdx="0" presStyleCnt="2"/>
      <dgm:spPr/>
    </dgm:pt>
    <dgm:pt modelId="{CC1A8DE6-C3FF-42E6-B7E6-8B2AA2E29D3A}" type="pres">
      <dgm:prSet presAssocID="{09E18809-5FE1-4F3F-91F2-4A5E67BBFA87}" presName="spChevron1" presStyleCnt="0"/>
      <dgm:spPr/>
    </dgm:pt>
    <dgm:pt modelId="{B59219B5-636B-4A59-B108-BCA6D8B415A9}" type="pres">
      <dgm:prSet presAssocID="{09E18809-5FE1-4F3F-91F2-4A5E67BBFA87}" presName="overlap" presStyleCnt="0"/>
      <dgm:spPr/>
    </dgm:pt>
    <dgm:pt modelId="{7690D027-178D-4B82-AB5F-1CF9B2870504}" type="pres">
      <dgm:prSet presAssocID="{09E18809-5FE1-4F3F-91F2-4A5E67BBFA87}" presName="chevronComposite2" presStyleCnt="0"/>
      <dgm:spPr/>
    </dgm:pt>
    <dgm:pt modelId="{A1DE2727-57B3-47D5-9630-FDF99D65E3CA}" type="pres">
      <dgm:prSet presAssocID="{09E18809-5FE1-4F3F-91F2-4A5E67BBFA87}" presName="chevron2" presStyleLbl="sibTrans2D1" presStyleIdx="1" presStyleCnt="2" custLinFactNeighborX="-18239" custLinFactNeighborY="-1156"/>
      <dgm:spPr/>
      <dgm:t>
        <a:bodyPr/>
        <a:lstStyle/>
        <a:p>
          <a:endParaRPr lang="en-ZA"/>
        </a:p>
      </dgm:t>
    </dgm:pt>
    <dgm:pt modelId="{AFBFE009-DDDB-41E0-BACC-59325994B51F}" type="pres">
      <dgm:prSet presAssocID="{09E18809-5FE1-4F3F-91F2-4A5E67BBFA87}" presName="spChevron2" presStyleCnt="0"/>
      <dgm:spPr/>
    </dgm:pt>
    <dgm:pt modelId="{8AEC66A8-06DE-4BFC-ADB7-BB05C5D0387C}" type="pres">
      <dgm:prSet presAssocID="{4025FC90-8AB7-44FD-BB27-022CC02254ED}" presName="last" presStyleCnt="0"/>
      <dgm:spPr/>
    </dgm:pt>
    <dgm:pt modelId="{96EAE3E7-6F96-4D84-BD5D-A5A220081EB2}" type="pres">
      <dgm:prSet presAssocID="{4025FC90-8AB7-44FD-BB27-022CC02254ED}" presName="circleTx" presStyleLbl="node1" presStyleIdx="18" presStyleCnt="19"/>
      <dgm:spPr/>
      <dgm:t>
        <a:bodyPr/>
        <a:lstStyle/>
        <a:p>
          <a:endParaRPr lang="en-US"/>
        </a:p>
      </dgm:t>
    </dgm:pt>
    <dgm:pt modelId="{1DA48478-E1C3-4BDC-9EA0-FA1902D0782B}" type="pres">
      <dgm:prSet presAssocID="{4025FC90-8AB7-44FD-BB27-022CC02254ED}" presName="spN" presStyleCnt="0"/>
      <dgm:spPr/>
    </dgm:pt>
  </dgm:ptLst>
  <dgm:cxnLst>
    <dgm:cxn modelId="{906FEABC-A2B6-4E19-8FD2-787BEADBCE0C}" type="presOf" srcId="{4025FC90-8AB7-44FD-BB27-022CC02254ED}" destId="{96EAE3E7-6F96-4D84-BD5D-A5A220081EB2}" srcOrd="0" destOrd="0" presId="urn:microsoft.com/office/officeart/2009/3/layout/RandomtoResultProcess"/>
    <dgm:cxn modelId="{32E48543-E7E2-49E7-817D-36F6E348E064}" srcId="{BE6E59E2-23B3-4879-B849-C6C5719079C8}" destId="{3AD0598F-A70E-4099-B121-1FDA234A90FA}" srcOrd="0" destOrd="0" parTransId="{9005566D-569C-4DC8-926F-1135B69E6521}" sibTransId="{09E18809-5FE1-4F3F-91F2-4A5E67BBFA87}"/>
    <dgm:cxn modelId="{72972AE9-6F50-49C9-973D-2598CF940920}" type="presOf" srcId="{BE6E59E2-23B3-4879-B849-C6C5719079C8}" destId="{B63F4AAB-5A00-4B6E-8B49-AD3AD08C26E6}" srcOrd="0" destOrd="0" presId="urn:microsoft.com/office/officeart/2009/3/layout/RandomtoResultProcess"/>
    <dgm:cxn modelId="{E161166C-59CF-414B-BAE6-5156546E6FFF}" type="presOf" srcId="{3AD0598F-A70E-4099-B121-1FDA234A90FA}" destId="{DF28102B-427C-4588-963F-87B1B8F91AA8}" srcOrd="0" destOrd="0" presId="urn:microsoft.com/office/officeart/2009/3/layout/RandomtoResultProcess"/>
    <dgm:cxn modelId="{B6138CEA-6477-4FEE-A51A-C1C0265A341A}" srcId="{BE6E59E2-23B3-4879-B849-C6C5719079C8}" destId="{4025FC90-8AB7-44FD-BB27-022CC02254ED}" srcOrd="1" destOrd="0" parTransId="{8497FFE5-DBFB-403E-8BC3-034C57155F0B}" sibTransId="{F1CB317F-CC9A-4285-810E-86ED6A67100A}"/>
    <dgm:cxn modelId="{1101480E-848C-49B9-9C8A-9FACCEF22BBE}" type="presParOf" srcId="{B63F4AAB-5A00-4B6E-8B49-AD3AD08C26E6}" destId="{CFCCA880-DEC2-4F3D-8ECF-1E54216A46DA}" srcOrd="0" destOrd="0" presId="urn:microsoft.com/office/officeart/2009/3/layout/RandomtoResultProcess"/>
    <dgm:cxn modelId="{2861E34F-F43B-470D-AF46-504B5A6FBD22}" type="presParOf" srcId="{CFCCA880-DEC2-4F3D-8ECF-1E54216A46DA}" destId="{DF28102B-427C-4588-963F-87B1B8F91AA8}" srcOrd="0" destOrd="0" presId="urn:microsoft.com/office/officeart/2009/3/layout/RandomtoResultProcess"/>
    <dgm:cxn modelId="{47477634-8A9F-48F7-BBEB-337C382A20B2}" type="presParOf" srcId="{CFCCA880-DEC2-4F3D-8ECF-1E54216A46DA}" destId="{C62914E2-9B5E-48A7-8EBB-E72B5F7F74E8}" srcOrd="1" destOrd="0" presId="urn:microsoft.com/office/officeart/2009/3/layout/RandomtoResultProcess"/>
    <dgm:cxn modelId="{E1069EB2-5DF0-4F62-98F6-5D77A0BD3A9D}" type="presParOf" srcId="{CFCCA880-DEC2-4F3D-8ECF-1E54216A46DA}" destId="{7A568C70-9234-4BEA-9B0F-6574093C7682}" srcOrd="2" destOrd="0" presId="urn:microsoft.com/office/officeart/2009/3/layout/RandomtoResultProcess"/>
    <dgm:cxn modelId="{DC84B76E-8BDE-4087-A95C-53B394DB0983}" type="presParOf" srcId="{CFCCA880-DEC2-4F3D-8ECF-1E54216A46DA}" destId="{773B28A8-D58A-4ECC-B617-AC2AE1DC5679}" srcOrd="3" destOrd="0" presId="urn:microsoft.com/office/officeart/2009/3/layout/RandomtoResultProcess"/>
    <dgm:cxn modelId="{7044717D-EB98-4873-B6E4-E181A6FEE9A4}" type="presParOf" srcId="{CFCCA880-DEC2-4F3D-8ECF-1E54216A46DA}" destId="{A5424824-82FA-479B-BE91-B2C30CA9FC13}" srcOrd="4" destOrd="0" presId="urn:microsoft.com/office/officeart/2009/3/layout/RandomtoResultProcess"/>
    <dgm:cxn modelId="{249941AE-86D6-4D7A-9CF8-2D7E2A6E5BBF}" type="presParOf" srcId="{CFCCA880-DEC2-4F3D-8ECF-1E54216A46DA}" destId="{747523D2-5791-4360-B8A8-D0D00DC02EEA}" srcOrd="5" destOrd="0" presId="urn:microsoft.com/office/officeart/2009/3/layout/RandomtoResultProcess"/>
    <dgm:cxn modelId="{D0D1034A-A374-405A-B144-B8FC47C0A3AD}" type="presParOf" srcId="{CFCCA880-DEC2-4F3D-8ECF-1E54216A46DA}" destId="{B684D596-0233-483D-BA6A-9FC2B509C526}" srcOrd="6" destOrd="0" presId="urn:microsoft.com/office/officeart/2009/3/layout/RandomtoResultProcess"/>
    <dgm:cxn modelId="{6DE38A6D-B26C-487B-9FDB-727D8D0AE407}" type="presParOf" srcId="{CFCCA880-DEC2-4F3D-8ECF-1E54216A46DA}" destId="{1084271C-4B68-4A0B-AEF6-76AC3D8EEA51}" srcOrd="7" destOrd="0" presId="urn:microsoft.com/office/officeart/2009/3/layout/RandomtoResultProcess"/>
    <dgm:cxn modelId="{C7D23CB3-552E-4299-ABD3-11B600F2FC20}" type="presParOf" srcId="{CFCCA880-DEC2-4F3D-8ECF-1E54216A46DA}" destId="{BC37ACA5-A00D-4EDD-89B8-B31AC9C058B4}" srcOrd="8" destOrd="0" presId="urn:microsoft.com/office/officeart/2009/3/layout/RandomtoResultProcess"/>
    <dgm:cxn modelId="{49925EA9-EA10-4373-AE8B-01DFCA1EE42A}" type="presParOf" srcId="{CFCCA880-DEC2-4F3D-8ECF-1E54216A46DA}" destId="{F767DCF1-CF3B-40F2-A5D8-EBBFB7855931}" srcOrd="9" destOrd="0" presId="urn:microsoft.com/office/officeart/2009/3/layout/RandomtoResultProcess"/>
    <dgm:cxn modelId="{F38471D0-BEEC-4191-9110-124136E5F02D}" type="presParOf" srcId="{CFCCA880-DEC2-4F3D-8ECF-1E54216A46DA}" destId="{9AEFBF39-112A-496C-8FE3-1BA4D7114CA5}" srcOrd="10" destOrd="0" presId="urn:microsoft.com/office/officeart/2009/3/layout/RandomtoResultProcess"/>
    <dgm:cxn modelId="{A5DFD89C-2C21-480B-8083-1BF66D8F02EA}" type="presParOf" srcId="{CFCCA880-DEC2-4F3D-8ECF-1E54216A46DA}" destId="{070F5825-7C6C-4541-A5CD-829CDED0C52E}" srcOrd="11" destOrd="0" presId="urn:microsoft.com/office/officeart/2009/3/layout/RandomtoResultProcess"/>
    <dgm:cxn modelId="{E3BAC6AF-9B97-451F-8775-2EBA31E8A124}" type="presParOf" srcId="{CFCCA880-DEC2-4F3D-8ECF-1E54216A46DA}" destId="{748A27A1-23CD-4B87-9355-B3D2FFF9EB5C}" srcOrd="12" destOrd="0" presId="urn:microsoft.com/office/officeart/2009/3/layout/RandomtoResultProcess"/>
    <dgm:cxn modelId="{AD438DC2-661A-4606-8E32-365F35787924}" type="presParOf" srcId="{CFCCA880-DEC2-4F3D-8ECF-1E54216A46DA}" destId="{AAC1DF52-ABCC-44E7-BC69-44562590A787}" srcOrd="13" destOrd="0" presId="urn:microsoft.com/office/officeart/2009/3/layout/RandomtoResultProcess"/>
    <dgm:cxn modelId="{C62FBEE5-8997-4FE3-81FC-14389689F647}" type="presParOf" srcId="{CFCCA880-DEC2-4F3D-8ECF-1E54216A46DA}" destId="{9852D504-A1B4-41BD-A7FF-0EC1C4D971CA}" srcOrd="14" destOrd="0" presId="urn:microsoft.com/office/officeart/2009/3/layout/RandomtoResultProcess"/>
    <dgm:cxn modelId="{0A8EF7F6-C666-4631-B586-2DEB4C502EBD}" type="presParOf" srcId="{CFCCA880-DEC2-4F3D-8ECF-1E54216A46DA}" destId="{CB73B7DF-5282-4519-8B21-AF31F58E8B73}" srcOrd="15" destOrd="0" presId="urn:microsoft.com/office/officeart/2009/3/layout/RandomtoResultProcess"/>
    <dgm:cxn modelId="{D07CCD05-A881-4389-A23F-B4E2A6764920}" type="presParOf" srcId="{CFCCA880-DEC2-4F3D-8ECF-1E54216A46DA}" destId="{8A566A11-60BE-4652-961C-F672EA267C40}" srcOrd="16" destOrd="0" presId="urn:microsoft.com/office/officeart/2009/3/layout/RandomtoResultProcess"/>
    <dgm:cxn modelId="{7850D652-7FFD-42C0-B2AC-1DB71CB18FEE}" type="presParOf" srcId="{CFCCA880-DEC2-4F3D-8ECF-1E54216A46DA}" destId="{C25954BF-6163-49D0-8C98-57CFC2FE38F9}" srcOrd="17" destOrd="0" presId="urn:microsoft.com/office/officeart/2009/3/layout/RandomtoResultProcess"/>
    <dgm:cxn modelId="{6BDB8CDC-5494-4049-BEBA-A0C97CB457F6}" type="presParOf" srcId="{CFCCA880-DEC2-4F3D-8ECF-1E54216A46DA}" destId="{063350CC-AE77-41E0-9F32-1E18EE01E896}" srcOrd="18" destOrd="0" presId="urn:microsoft.com/office/officeart/2009/3/layout/RandomtoResultProcess"/>
    <dgm:cxn modelId="{E201741C-FDDB-4BD5-9807-9CFA80A03B27}" type="presParOf" srcId="{B63F4AAB-5A00-4B6E-8B49-AD3AD08C26E6}" destId="{D252CB26-2688-421E-BF07-2FAD40B713A9}" srcOrd="1" destOrd="0" presId="urn:microsoft.com/office/officeart/2009/3/layout/RandomtoResultProcess"/>
    <dgm:cxn modelId="{3F8CEE9C-26B9-4847-BA6A-6E6CD994E4BC}" type="presParOf" srcId="{D252CB26-2688-421E-BF07-2FAD40B713A9}" destId="{715F3F7B-234D-4462-9B74-E1EE4272549C}" srcOrd="0" destOrd="0" presId="urn:microsoft.com/office/officeart/2009/3/layout/RandomtoResultProcess"/>
    <dgm:cxn modelId="{A2D9E739-0320-4804-880A-36057885EAA5}" type="presParOf" srcId="{D252CB26-2688-421E-BF07-2FAD40B713A9}" destId="{CC1A8DE6-C3FF-42E6-B7E6-8B2AA2E29D3A}" srcOrd="1" destOrd="0" presId="urn:microsoft.com/office/officeart/2009/3/layout/RandomtoResultProcess"/>
    <dgm:cxn modelId="{C3A9B76B-478F-4CFB-BB2C-082A221C7332}" type="presParOf" srcId="{B63F4AAB-5A00-4B6E-8B49-AD3AD08C26E6}" destId="{B59219B5-636B-4A59-B108-BCA6D8B415A9}" srcOrd="2" destOrd="0" presId="urn:microsoft.com/office/officeart/2009/3/layout/RandomtoResultProcess"/>
    <dgm:cxn modelId="{B68D5E0C-777C-45DA-84C0-A54404BF5955}" type="presParOf" srcId="{B63F4AAB-5A00-4B6E-8B49-AD3AD08C26E6}" destId="{7690D027-178D-4B82-AB5F-1CF9B2870504}" srcOrd="3" destOrd="0" presId="urn:microsoft.com/office/officeart/2009/3/layout/RandomtoResultProcess"/>
    <dgm:cxn modelId="{7608B6D4-A73C-4B7D-AED5-9750DAF0A0A9}" type="presParOf" srcId="{7690D027-178D-4B82-AB5F-1CF9B2870504}" destId="{A1DE2727-57B3-47D5-9630-FDF99D65E3CA}" srcOrd="0" destOrd="0" presId="urn:microsoft.com/office/officeart/2009/3/layout/RandomtoResultProcess"/>
    <dgm:cxn modelId="{9FD38F43-587F-47DA-998B-8FB7EDD667C6}" type="presParOf" srcId="{7690D027-178D-4B82-AB5F-1CF9B2870504}" destId="{AFBFE009-DDDB-41E0-BACC-59325994B51F}" srcOrd="1" destOrd="0" presId="urn:microsoft.com/office/officeart/2009/3/layout/RandomtoResultProcess"/>
    <dgm:cxn modelId="{71952729-F547-4602-9327-070915DBFB7B}" type="presParOf" srcId="{B63F4AAB-5A00-4B6E-8B49-AD3AD08C26E6}" destId="{8AEC66A8-06DE-4BFC-ADB7-BB05C5D0387C}" srcOrd="4" destOrd="0" presId="urn:microsoft.com/office/officeart/2009/3/layout/RandomtoResultProcess"/>
    <dgm:cxn modelId="{5F706C52-12C3-45ED-A65A-5D6B96E93306}" type="presParOf" srcId="{8AEC66A8-06DE-4BFC-ADB7-BB05C5D0387C}" destId="{96EAE3E7-6F96-4D84-BD5D-A5A220081EB2}" srcOrd="0" destOrd="0" presId="urn:microsoft.com/office/officeart/2009/3/layout/RandomtoResultProcess"/>
    <dgm:cxn modelId="{7890DF38-BF64-466F-B5AF-4625D0ACED17}" type="presParOf" srcId="{8AEC66A8-06DE-4BFC-ADB7-BB05C5D0387C}" destId="{1DA48478-E1C3-4BDC-9EA0-FA1902D0782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102B-427C-4588-963F-87B1B8F91AA8}">
      <dsp:nvSpPr>
        <dsp:cNvPr id="0" name=""/>
        <dsp:cNvSpPr/>
      </dsp:nvSpPr>
      <dsp:spPr>
        <a:xfrm>
          <a:off x="189930" y="1622442"/>
          <a:ext cx="2777999" cy="9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Educational and Socio-economic Factors</a:t>
          </a:r>
          <a:endParaRPr lang="en-US" sz="2300" kern="1200" dirty="0"/>
        </a:p>
      </dsp:txBody>
      <dsp:txXfrm>
        <a:off x="189930" y="1622442"/>
        <a:ext cx="2777999" cy="915477"/>
      </dsp:txXfrm>
    </dsp:sp>
    <dsp:sp modelId="{C62914E2-9B5E-48A7-8EBB-E72B5F7F74E8}">
      <dsp:nvSpPr>
        <dsp:cNvPr id="0" name=""/>
        <dsp:cNvSpPr/>
      </dsp:nvSpPr>
      <dsp:spPr>
        <a:xfrm>
          <a:off x="186773" y="1344011"/>
          <a:ext cx="220977" cy="220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68C70-9234-4BEA-9B0F-6574093C7682}">
      <dsp:nvSpPr>
        <dsp:cNvPr id="0" name=""/>
        <dsp:cNvSpPr/>
      </dsp:nvSpPr>
      <dsp:spPr>
        <a:xfrm>
          <a:off x="341457" y="1034643"/>
          <a:ext cx="220977" cy="220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B28A8-D58A-4ECC-B617-AC2AE1DC5679}">
      <dsp:nvSpPr>
        <dsp:cNvPr id="0" name=""/>
        <dsp:cNvSpPr/>
      </dsp:nvSpPr>
      <dsp:spPr>
        <a:xfrm>
          <a:off x="712699" y="1096516"/>
          <a:ext cx="347249" cy="347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24824-82FA-479B-BE91-B2C30CA9FC13}">
      <dsp:nvSpPr>
        <dsp:cNvPr id="0" name=""/>
        <dsp:cNvSpPr/>
      </dsp:nvSpPr>
      <dsp:spPr>
        <a:xfrm>
          <a:off x="1022067" y="756211"/>
          <a:ext cx="220977" cy="220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523D2-5791-4360-B8A8-D0D00DC02EEA}">
      <dsp:nvSpPr>
        <dsp:cNvPr id="0" name=""/>
        <dsp:cNvSpPr/>
      </dsp:nvSpPr>
      <dsp:spPr>
        <a:xfrm>
          <a:off x="1424246" y="632464"/>
          <a:ext cx="220977" cy="220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D596-0233-483D-BA6A-9FC2B509C526}">
      <dsp:nvSpPr>
        <dsp:cNvPr id="0" name=""/>
        <dsp:cNvSpPr/>
      </dsp:nvSpPr>
      <dsp:spPr>
        <a:xfrm>
          <a:off x="1919235" y="849022"/>
          <a:ext cx="220977" cy="220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4271C-4B68-4A0B-AEF6-76AC3D8EEA51}">
      <dsp:nvSpPr>
        <dsp:cNvPr id="0" name=""/>
        <dsp:cNvSpPr/>
      </dsp:nvSpPr>
      <dsp:spPr>
        <a:xfrm>
          <a:off x="2228603" y="1003706"/>
          <a:ext cx="347249" cy="347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7ACA5-A00D-4EDD-89B8-B31AC9C058B4}">
      <dsp:nvSpPr>
        <dsp:cNvPr id="0" name=""/>
        <dsp:cNvSpPr/>
      </dsp:nvSpPr>
      <dsp:spPr>
        <a:xfrm>
          <a:off x="2661718" y="1344011"/>
          <a:ext cx="220977" cy="220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7DCF1-CF3B-40F2-A5D8-EBBFB7855931}">
      <dsp:nvSpPr>
        <dsp:cNvPr id="0" name=""/>
        <dsp:cNvSpPr/>
      </dsp:nvSpPr>
      <dsp:spPr>
        <a:xfrm>
          <a:off x="2847339" y="1684316"/>
          <a:ext cx="220977" cy="220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BF39-112A-496C-8FE3-1BA4D7114CA5}">
      <dsp:nvSpPr>
        <dsp:cNvPr id="0" name=""/>
        <dsp:cNvSpPr/>
      </dsp:nvSpPr>
      <dsp:spPr>
        <a:xfrm>
          <a:off x="1238625" y="1034643"/>
          <a:ext cx="568227" cy="5682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F5825-7C6C-4541-A5CD-829CDED0C52E}">
      <dsp:nvSpPr>
        <dsp:cNvPr id="0" name=""/>
        <dsp:cNvSpPr/>
      </dsp:nvSpPr>
      <dsp:spPr>
        <a:xfrm>
          <a:off x="32089" y="2210242"/>
          <a:ext cx="220977" cy="220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A27A1-23CD-4B87-9355-B3D2FFF9EB5C}">
      <dsp:nvSpPr>
        <dsp:cNvPr id="0" name=""/>
        <dsp:cNvSpPr/>
      </dsp:nvSpPr>
      <dsp:spPr>
        <a:xfrm>
          <a:off x="217710" y="2488673"/>
          <a:ext cx="347249" cy="347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1DF52-ABCC-44E7-BC69-44562590A787}">
      <dsp:nvSpPr>
        <dsp:cNvPr id="0" name=""/>
        <dsp:cNvSpPr/>
      </dsp:nvSpPr>
      <dsp:spPr>
        <a:xfrm>
          <a:off x="681762" y="2736167"/>
          <a:ext cx="505090" cy="505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D504-A1B4-41BD-A7FF-0EC1C4D971CA}">
      <dsp:nvSpPr>
        <dsp:cNvPr id="0" name=""/>
        <dsp:cNvSpPr/>
      </dsp:nvSpPr>
      <dsp:spPr>
        <a:xfrm>
          <a:off x="1331435" y="3138346"/>
          <a:ext cx="220977" cy="220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3B7DF-5282-4519-8B21-AF31F58E8B73}">
      <dsp:nvSpPr>
        <dsp:cNvPr id="0" name=""/>
        <dsp:cNvSpPr/>
      </dsp:nvSpPr>
      <dsp:spPr>
        <a:xfrm>
          <a:off x="1455182" y="2736167"/>
          <a:ext cx="347249" cy="347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66A11-60BE-4652-961C-F672EA267C40}">
      <dsp:nvSpPr>
        <dsp:cNvPr id="0" name=""/>
        <dsp:cNvSpPr/>
      </dsp:nvSpPr>
      <dsp:spPr>
        <a:xfrm>
          <a:off x="1764550" y="3169283"/>
          <a:ext cx="220977" cy="220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954BF-6163-49D0-8C98-57CFC2FE38F9}">
      <dsp:nvSpPr>
        <dsp:cNvPr id="0" name=""/>
        <dsp:cNvSpPr/>
      </dsp:nvSpPr>
      <dsp:spPr>
        <a:xfrm>
          <a:off x="2042982" y="2674294"/>
          <a:ext cx="505090" cy="5050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350CC-AE77-41E0-9F32-1E18EE01E896}">
      <dsp:nvSpPr>
        <dsp:cNvPr id="0" name=""/>
        <dsp:cNvSpPr/>
      </dsp:nvSpPr>
      <dsp:spPr>
        <a:xfrm>
          <a:off x="2723592" y="2550546"/>
          <a:ext cx="347249" cy="347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F3F7B-234D-4462-9B74-E1EE4272549C}">
      <dsp:nvSpPr>
        <dsp:cNvPr id="0" name=""/>
        <dsp:cNvSpPr/>
      </dsp:nvSpPr>
      <dsp:spPr>
        <a:xfrm>
          <a:off x="3070842" y="1096002"/>
          <a:ext cx="1019823" cy="1946954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E2727-57B3-47D5-9630-FDF99D65E3CA}">
      <dsp:nvSpPr>
        <dsp:cNvPr id="0" name=""/>
        <dsp:cNvSpPr/>
      </dsp:nvSpPr>
      <dsp:spPr>
        <a:xfrm>
          <a:off x="3719237" y="1073495"/>
          <a:ext cx="1019823" cy="1946954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E3E7-6F96-4D84-BD5D-A5A220081EB2}">
      <dsp:nvSpPr>
        <dsp:cNvPr id="0" name=""/>
        <dsp:cNvSpPr/>
      </dsp:nvSpPr>
      <dsp:spPr>
        <a:xfrm>
          <a:off x="5036320" y="935101"/>
          <a:ext cx="2364136" cy="23641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Prediction of Need for Intervention</a:t>
          </a:r>
          <a:endParaRPr lang="en-US" sz="2300" kern="1200" dirty="0"/>
        </a:p>
      </dsp:txBody>
      <dsp:txXfrm>
        <a:off x="5382540" y="1281321"/>
        <a:ext cx="1671696" cy="1671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9FC0-CDDC-4E84-8246-F490544DE4A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F306-8010-4893-83E2-23C8CD1CB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 are building</a:t>
            </a:r>
            <a:r>
              <a:rPr lang="en-ZA" baseline="0" dirty="0" smtClean="0"/>
              <a:t> classifier models using data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1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The second sacred goal by the world community is to achieve Universal Primary Education (UPE) by 2015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This explains why many countries in sub-Saharan Africa have adopted Free Primary Education (FPE)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Kenya has not been left behind, FPE was initiated in 2003 (Somerset, 2009) 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/>
              <a:t>The challenge now  is to attain a balance between quantity of education and quality (Gakure et al., 2013) </a:t>
            </a:r>
            <a:endParaRPr lang="en-ZA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0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Millennium Summit in </a:t>
            </a:r>
            <a:r>
              <a:rPr lang="en-Z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 2000</a:t>
            </a: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largest gathering of world leaders in history adopted the UN Millennium Declaration, 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•Kenya adopted the 8-4-4 system, 8 years in Primary, 4years in secondary, 4 years in university</a:t>
            </a:r>
          </a:p>
          <a:p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•students have to pass Kenya Certificate of Primary Education (KCPE) national exam with 250 out of 500 marks otherwise they have failed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0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the “Photo X” since it just takes up space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slide to make the</a:t>
            </a:r>
            <a:r>
              <a:rPr lang="en-US" baseline="0" dirty="0" smtClean="0"/>
              <a:t> 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4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proposing to solve the problem of poor performance at individual level,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policy solutions have not succeeded.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factors associated with poor academic performance is the starting point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these factors to categorize the potential failures and invoke intervention is the way forward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Machine Learning Prediction model is a possible solution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Research Questions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/>
              <a:t>What feature subset gives the best accuracy and is small enough for use in a mobile phone?</a:t>
            </a:r>
          </a:p>
          <a:p>
            <a:pPr marL="514350" lvl="0" indent="-514350">
              <a:buFont typeface="+mj-lt"/>
              <a:buAutoNum type="arabicPeriod"/>
            </a:pPr>
            <a:endParaRPr lang="en-ZA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/>
              <a:t>Which one among the selected common classifiers gives the best accuracy?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3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F306-8010-4893-83E2-23C8CD1CB7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3" y="6411632"/>
            <a:ext cx="1302441" cy="435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67" y="6411632"/>
            <a:ext cx="1302441" cy="4355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17" y="639457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ZA" dirty="0"/>
              <a:t>Prediction Modelling</a:t>
            </a:r>
            <a:br>
              <a:rPr lang="en-ZA" dirty="0"/>
            </a:br>
            <a:r>
              <a:rPr lang="en-ZA" dirty="0"/>
              <a:t>of </a:t>
            </a:r>
            <a:r>
              <a:rPr lang="en-ZA" dirty="0" smtClean="0"/>
              <a:t>Academic Performance 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sz="4900" dirty="0" smtClean="0"/>
              <a:t>A Data Mining Approach</a:t>
            </a:r>
            <a:endParaRPr lang="en-ZA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Mvurya Mgala, mmgala@tum.ac.ke</a:t>
            </a:r>
          </a:p>
          <a:p>
            <a:r>
              <a:rPr lang="en-US" cap="none" dirty="0" smtClean="0"/>
              <a:t>Data Science for Africa Workshop in Arusha</a:t>
            </a:r>
          </a:p>
          <a:p>
            <a:r>
              <a:rPr lang="en-US" cap="none" dirty="0" smtClean="0"/>
              <a:t>30/04/2017</a:t>
            </a:r>
          </a:p>
          <a:p>
            <a:endParaRPr lang="en-US" cap="none" dirty="0"/>
          </a:p>
        </p:txBody>
      </p:sp>
      <p:grpSp>
        <p:nvGrpSpPr>
          <p:cNvPr id="6" name="Group 5"/>
          <p:cNvGrpSpPr/>
          <p:nvPr/>
        </p:nvGrpSpPr>
        <p:grpSpPr>
          <a:xfrm>
            <a:off x="-15767" y="5990897"/>
            <a:ext cx="9144000" cy="867103"/>
            <a:chOff x="-1" y="5990897"/>
            <a:chExt cx="9144000" cy="867103"/>
          </a:xfrm>
        </p:grpSpPr>
        <p:sp>
          <p:nvSpPr>
            <p:cNvPr id="4" name="Rectangle 3"/>
            <p:cNvSpPr/>
            <p:nvPr/>
          </p:nvSpPr>
          <p:spPr>
            <a:xfrm>
              <a:off x="-1" y="5990897"/>
              <a:ext cx="9144000" cy="86710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/>
                <a:t>                                Technical University of Mombasa</a:t>
              </a:r>
              <a:endParaRPr lang="en-ZA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07" y="6058877"/>
              <a:ext cx="970839" cy="73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77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achieved by </a:t>
            </a:r>
            <a:r>
              <a:rPr lang="en-GB" sz="2400" dirty="0" smtClean="0"/>
              <a:t>examining the </a:t>
            </a:r>
            <a:r>
              <a:rPr lang="en-GB" sz="2400" dirty="0"/>
              <a:t>collected 2426 student records </a:t>
            </a:r>
            <a:r>
              <a:rPr lang="en-GB" sz="2400" dirty="0" smtClean="0"/>
              <a:t>consisting </a:t>
            </a:r>
            <a:r>
              <a:rPr lang="en-GB" sz="2400" dirty="0"/>
              <a:t>of 22 fields from rural schools</a:t>
            </a:r>
            <a:r>
              <a:rPr lang="en-GB" sz="24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and </a:t>
            </a:r>
            <a:r>
              <a:rPr lang="en-GB" sz="2400" dirty="0"/>
              <a:t>the 1105 student records of 19 fields from </a:t>
            </a:r>
            <a:r>
              <a:rPr lang="en-GB" sz="2400" dirty="0" err="1"/>
              <a:t>peri</a:t>
            </a:r>
            <a:r>
              <a:rPr lang="en-GB" sz="2400" dirty="0"/>
              <a:t>-urban schools.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dirty="0"/>
              <a:t>examination entailed: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 </a:t>
            </a:r>
            <a:r>
              <a:rPr lang="en-GB" sz="2400" dirty="0"/>
              <a:t>consideration for the tools to be used for the type of data</a:t>
            </a:r>
            <a:r>
              <a:rPr lang="en-GB" sz="2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 </a:t>
            </a:r>
            <a:r>
              <a:rPr lang="en-GB" sz="2400" dirty="0"/>
              <a:t>the fields that need conversion to make them usable in WEKA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9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ZA" dirty="0" smtClean="0"/>
              <a:t>Data Preparation:</a:t>
            </a:r>
            <a:br>
              <a:rPr lang="en-ZA" dirty="0" smtClean="0"/>
            </a:br>
            <a:r>
              <a:rPr lang="en-ZA" dirty="0" smtClean="0"/>
              <a:t>Pre-Processing/Feature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Calibri" panose="020F0502020204030204" pitchFamily="34" charset="0"/>
              <a:buChar char="•"/>
            </a:pPr>
            <a:r>
              <a:rPr lang="en-GB" sz="2400" dirty="0"/>
              <a:t> determining the validity of the typed data, </a:t>
            </a:r>
            <a:endParaRPr lang="en-GB" sz="2400" dirty="0" smtClean="0"/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GB" sz="2400" dirty="0" smtClean="0"/>
              <a:t>cleaning </a:t>
            </a:r>
            <a:r>
              <a:rPr lang="en-GB" sz="2400" dirty="0"/>
              <a:t>the data by replacing missing values and deleting the records that did not have the target, </a:t>
            </a:r>
            <a:endParaRPr lang="en-GB" sz="2400" dirty="0" smtClean="0"/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GB" sz="2400" dirty="0" smtClean="0"/>
              <a:t>discretising </a:t>
            </a:r>
            <a:r>
              <a:rPr lang="en-GB" sz="2400" dirty="0"/>
              <a:t>some of the data, </a:t>
            </a:r>
            <a:endParaRPr lang="en-GB" sz="2400" dirty="0" smtClean="0"/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GB" sz="2400" dirty="0" smtClean="0"/>
              <a:t>and </a:t>
            </a:r>
            <a:r>
              <a:rPr lang="en-GB" sz="2400" dirty="0"/>
              <a:t>selecting the most predictive </a:t>
            </a:r>
            <a:r>
              <a:rPr lang="en-GB" sz="2400" dirty="0" smtClean="0"/>
              <a:t>features:</a:t>
            </a:r>
            <a:endParaRPr lang="en-ZA" sz="2400" dirty="0" smtClean="0"/>
          </a:p>
          <a:p>
            <a:pPr marL="0" indent="0">
              <a:buClrTx/>
              <a:buNone/>
            </a:pPr>
            <a:r>
              <a:rPr lang="en-ZA" sz="2400" dirty="0" smtClean="0"/>
              <a:t>(</a:t>
            </a:r>
            <a:r>
              <a:rPr lang="en-ZA" sz="2400" i="1" dirty="0" smtClean="0"/>
              <a:t>Test-marks</a:t>
            </a:r>
            <a:r>
              <a:rPr lang="en-ZA" sz="2400" i="1" dirty="0"/>
              <a:t>, gender, family-income, student-age, teacher-shortage, student motivation, and </a:t>
            </a:r>
            <a:r>
              <a:rPr lang="en-ZA" sz="2400" i="1" dirty="0" smtClean="0"/>
              <a:t>study-time</a:t>
            </a:r>
            <a:r>
              <a:rPr lang="en-ZA" sz="2400" dirty="0" smtClean="0"/>
              <a:t>)</a:t>
            </a:r>
            <a:endParaRPr lang="en-ZA" sz="2400" dirty="0"/>
          </a:p>
          <a:p>
            <a:pPr marL="0" indent="0">
              <a:buClrTx/>
              <a:buNone/>
            </a:pP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6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Mining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Calibri" panose="020F0502020204030204" pitchFamily="34" charset="0"/>
              <a:buChar char="•"/>
            </a:pPr>
            <a:r>
              <a:rPr lang="en-ZA" sz="2400" dirty="0" smtClean="0"/>
              <a:t>Six Common Classifiers Algorithms were experimented to build models</a:t>
            </a:r>
          </a:p>
          <a:p>
            <a:pPr lvl="1">
              <a:buClrTx/>
              <a:buFont typeface="Calibri" panose="020F0502020204030204" pitchFamily="34" charset="0"/>
              <a:buChar char="•"/>
            </a:pPr>
            <a:r>
              <a:rPr lang="en-ZA" sz="2250" dirty="0" smtClean="0"/>
              <a:t> </a:t>
            </a:r>
            <a:r>
              <a:rPr lang="en-GB" sz="2250" dirty="0" smtClean="0"/>
              <a:t> LR, SVM, ANN, NB, RF, DT were </a:t>
            </a:r>
            <a:r>
              <a:rPr lang="en-GB" sz="2250" dirty="0"/>
              <a:t>used to build the models using  WEKA machine learning environment </a:t>
            </a:r>
            <a:endParaRPr lang="en-ZA" sz="2250" dirty="0" smtClean="0"/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ZA" sz="2400" dirty="0" smtClean="0"/>
              <a:t>The best model turned out to be Logistic Regression</a:t>
            </a:r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ZA" sz="2400" dirty="0" smtClean="0"/>
              <a:t>A system that incorporates the model and a mobile application was developed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1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 comparison of the prediction </a:t>
            </a:r>
            <a:r>
              <a:rPr lang="en-GB" sz="2400" dirty="0" smtClean="0"/>
              <a:t>performance </a:t>
            </a:r>
            <a:r>
              <a:rPr lang="en-GB" sz="2400" dirty="0"/>
              <a:t>for logistic regression on the different datasets was carried out</a:t>
            </a:r>
            <a:r>
              <a:rPr lang="en-GB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Two </a:t>
            </a:r>
            <a:r>
              <a:rPr lang="en-GB" sz="2400" dirty="0"/>
              <a:t>metric measures were used for the evaluation process, F-Measure and ROC area.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0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7543800" cy="1450757"/>
          </a:xfrm>
        </p:spPr>
        <p:txBody>
          <a:bodyPr/>
          <a:lstStyle/>
          <a:p>
            <a:r>
              <a:rPr lang="en-ZA" dirty="0" smtClean="0"/>
              <a:t>The Evaluation Results</a:t>
            </a:r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70823"/>
              </p:ext>
            </p:extLst>
          </p:nvPr>
        </p:nvGraphicFramePr>
        <p:xfrm>
          <a:off x="600499" y="1897035"/>
          <a:ext cx="7987450" cy="3193456"/>
        </p:xfrm>
        <a:graphic>
          <a:graphicData uri="http://schemas.openxmlformats.org/drawingml/2006/table">
            <a:tbl>
              <a:tblPr firstRow="1" firstCol="1" bandRow="1"/>
              <a:tblGrid>
                <a:gridCol w="1597318"/>
                <a:gridCol w="1597318"/>
                <a:gridCol w="1597318"/>
                <a:gridCol w="1597318"/>
                <a:gridCol w="1598178"/>
              </a:tblGrid>
              <a:tr h="764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Model Prediction Performance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900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Metric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Full-rural dataset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(22 features)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Optimal rural dataset (7 features)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Peri</a:t>
                      </a:r>
                      <a:r>
                        <a:rPr lang="en-Z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-urban dataset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(19 features)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Peri-urban dataset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(7 features)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 Area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88.7%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88.5%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89.7%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90.2%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F-Measure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89.7%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89.6%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78.4%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79.9%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5152" y="5190530"/>
            <a:ext cx="523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ROC area Average Performance for full dataset: </a:t>
            </a:r>
            <a:r>
              <a:rPr lang="en-ZA" b="1" dirty="0" smtClean="0"/>
              <a:t>89.2%</a:t>
            </a:r>
          </a:p>
          <a:p>
            <a:r>
              <a:rPr lang="en-ZA" dirty="0" smtClean="0"/>
              <a:t>For Optimal Dataset: </a:t>
            </a:r>
            <a:r>
              <a:rPr lang="en-ZA" b="1" dirty="0" smtClean="0"/>
              <a:t>89.35%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207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02369"/>
          </a:xfrm>
        </p:spPr>
        <p:txBody>
          <a:bodyPr/>
          <a:lstStyle/>
          <a:p>
            <a:r>
              <a:rPr lang="en-ZA" dirty="0" smtClean="0"/>
              <a:t>Using the Knowledge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7" y="1739747"/>
            <a:ext cx="2424377" cy="40406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81" y="1766370"/>
            <a:ext cx="2409940" cy="4016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86" y="1739746"/>
            <a:ext cx="2540410" cy="42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ZA" sz="2400" dirty="0" smtClean="0"/>
              <a:t>Students </a:t>
            </a:r>
            <a:r>
              <a:rPr lang="en-ZA" sz="2400" dirty="0"/>
              <a:t>that require high </a:t>
            </a:r>
            <a:r>
              <a:rPr lang="en-ZA" sz="2400" dirty="0" smtClean="0"/>
              <a:t>intervention can be predicted with nearly 90% Accuracy.</a:t>
            </a:r>
          </a:p>
          <a:p>
            <a:pPr lvl="1"/>
            <a:r>
              <a:rPr lang="en-ZA" sz="2400" dirty="0" smtClean="0"/>
              <a:t>This </a:t>
            </a:r>
            <a:r>
              <a:rPr lang="en-ZA" sz="2400" dirty="0"/>
              <a:t>high prediction performance of the model is what would motivate strategic intervention </a:t>
            </a:r>
            <a:r>
              <a:rPr lang="en-ZA" sz="2400" dirty="0" smtClean="0"/>
              <a:t>by education </a:t>
            </a:r>
            <a:r>
              <a:rPr lang="en-ZA" sz="2400" dirty="0" smtClean="0"/>
              <a:t>stakeholders.</a:t>
            </a:r>
          </a:p>
          <a:p>
            <a:pPr lvl="1"/>
            <a:r>
              <a:rPr lang="en-ZA" sz="2400" dirty="0" smtClean="0"/>
              <a:t>The System achieved nearly 80% Accuracy.</a:t>
            </a:r>
          </a:p>
          <a:p>
            <a:pPr lvl="1"/>
            <a:r>
              <a:rPr lang="en-ZA" sz="2400" dirty="0" smtClean="0"/>
              <a:t>The key factors, seven, were discovered.</a:t>
            </a:r>
          </a:p>
          <a:p>
            <a:pPr lvl="1"/>
            <a:r>
              <a:rPr lang="en-ZA" sz="2400" dirty="0" smtClean="0"/>
              <a:t>Way Forward: Collect more data from different Counties and Regions to generalise the system</a:t>
            </a:r>
            <a:endParaRPr lang="en-ZA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1600" dirty="0"/>
              <a:t>N. </a:t>
            </a:r>
            <a:r>
              <a:rPr lang="en-ZA" sz="1600" dirty="0" err="1"/>
              <a:t>Güner</a:t>
            </a:r>
            <a:r>
              <a:rPr lang="en-ZA" sz="1600" dirty="0"/>
              <a:t>, A. </a:t>
            </a:r>
            <a:r>
              <a:rPr lang="en-ZA" sz="1600" dirty="0" err="1"/>
              <a:t>Yaldır</a:t>
            </a:r>
            <a:r>
              <a:rPr lang="en-ZA" sz="1600" dirty="0"/>
              <a:t>, G. </a:t>
            </a:r>
            <a:r>
              <a:rPr lang="en-ZA" sz="1600" dirty="0" err="1"/>
              <a:t>Gündüz</a:t>
            </a:r>
            <a:r>
              <a:rPr lang="en-ZA" sz="1600" dirty="0"/>
              <a:t>, S. </a:t>
            </a:r>
            <a:r>
              <a:rPr lang="en-ZA" sz="1600" dirty="0" err="1"/>
              <a:t>Tokat</a:t>
            </a:r>
            <a:r>
              <a:rPr lang="en-ZA" sz="1600" dirty="0"/>
              <a:t>, and S. </a:t>
            </a:r>
            <a:r>
              <a:rPr lang="en-ZA" sz="1600" dirty="0" err="1"/>
              <a:t>İplikçi</a:t>
            </a:r>
            <a:r>
              <a:rPr lang="en-ZA" sz="1600" dirty="0"/>
              <a:t>, “Predicting Academically At-Risk Engineering Students : A Soft Computing Application,” vol. 11, no. 5, pp. 199–216, 2014.</a:t>
            </a:r>
          </a:p>
          <a:p>
            <a:r>
              <a:rPr lang="en-ZA" sz="1600" dirty="0"/>
              <a:t>A. Tamhane, S. </a:t>
            </a:r>
            <a:r>
              <a:rPr lang="en-ZA" sz="1600" dirty="0" err="1"/>
              <a:t>Ikbal</a:t>
            </a:r>
            <a:r>
              <a:rPr lang="en-ZA" sz="1600" dirty="0"/>
              <a:t>, B. </a:t>
            </a:r>
            <a:r>
              <a:rPr lang="en-ZA" sz="1600" dirty="0" err="1"/>
              <a:t>Sengupta</a:t>
            </a:r>
            <a:r>
              <a:rPr lang="en-ZA" sz="1600" dirty="0"/>
              <a:t>, M. </a:t>
            </a:r>
            <a:r>
              <a:rPr lang="en-ZA" sz="1600" dirty="0" err="1"/>
              <a:t>Duggirala</a:t>
            </a:r>
            <a:r>
              <a:rPr lang="en-ZA" sz="1600" dirty="0"/>
              <a:t>, and J. Appleton, “Predicting student risks through longitudinal analysis,” </a:t>
            </a:r>
            <a:r>
              <a:rPr lang="en-ZA" sz="1600" i="1" dirty="0"/>
              <a:t>Proc. 20th ACM SIGKDD Int. Conf. </a:t>
            </a:r>
            <a:r>
              <a:rPr lang="en-ZA" sz="1600" i="1" dirty="0" err="1"/>
              <a:t>Knowl</a:t>
            </a:r>
            <a:r>
              <a:rPr lang="en-ZA" sz="1600" i="1" dirty="0"/>
              <a:t>. </a:t>
            </a:r>
            <a:r>
              <a:rPr lang="en-ZA" sz="1600" i="1" dirty="0" err="1"/>
              <a:t>Discov</a:t>
            </a:r>
            <a:r>
              <a:rPr lang="en-ZA" sz="1600" i="1" dirty="0"/>
              <a:t>. data Min. - KDD ’14</a:t>
            </a:r>
            <a:r>
              <a:rPr lang="en-ZA" sz="1600" dirty="0"/>
              <a:t>, pp. 1544–1552, 2014.</a:t>
            </a:r>
          </a:p>
          <a:p>
            <a:r>
              <a:rPr lang="en-US" sz="1600" dirty="0"/>
              <a:t>C. M. </a:t>
            </a:r>
            <a:r>
              <a:rPr lang="en-US" sz="1600" dirty="0" err="1"/>
              <a:t>Munyi</a:t>
            </a:r>
            <a:r>
              <a:rPr lang="en-US" sz="1600" dirty="0"/>
              <a:t> and J. A. </a:t>
            </a:r>
            <a:r>
              <a:rPr lang="en-US" sz="1600" dirty="0" err="1"/>
              <a:t>Orodho</a:t>
            </a:r>
            <a:r>
              <a:rPr lang="en-US" sz="1600" dirty="0"/>
              <a:t>, “Wastage in Schools : What Are The Emerging Internal Efficiency Concerns in Public Primary Schools in </a:t>
            </a:r>
            <a:r>
              <a:rPr lang="en-US" sz="1600" dirty="0" err="1"/>
              <a:t>Kyeni</a:t>
            </a:r>
            <a:r>
              <a:rPr lang="en-US" sz="1600" dirty="0"/>
              <a:t> Division , Embu County , Kenya ?,” vol. 5, no. 6, pp. 135–147, 2015</a:t>
            </a:r>
          </a:p>
          <a:p>
            <a:r>
              <a:rPr lang="en-US" sz="1600" dirty="0"/>
              <a:t>O. </a:t>
            </a:r>
            <a:r>
              <a:rPr lang="en-US" sz="1600" dirty="0" err="1"/>
              <a:t>Abagi</a:t>
            </a:r>
            <a:r>
              <a:rPr lang="en-US" sz="1600" dirty="0"/>
              <a:t>, G. </a:t>
            </a:r>
            <a:r>
              <a:rPr lang="en-US" sz="1600" dirty="0" err="1"/>
              <a:t>Odipo</a:t>
            </a:r>
            <a:r>
              <a:rPr lang="en-US" sz="1600" dirty="0"/>
              <a:t>, and A. House, “Efficiency of Primary Education in Kenya : Situational Analysis and Implications for,” </a:t>
            </a:r>
            <a:r>
              <a:rPr lang="en-US" sz="1600" i="1" dirty="0"/>
              <a:t>Inst. Policy Anal. Res. Discuss. Pap.</a:t>
            </a:r>
            <a:r>
              <a:rPr lang="en-US" sz="1600" dirty="0"/>
              <a:t>, no. September, 1997.</a:t>
            </a:r>
          </a:p>
          <a:p>
            <a:r>
              <a:rPr lang="en-US" sz="1600" dirty="0"/>
              <a:t>A. Somerset, “</a:t>
            </a:r>
            <a:r>
              <a:rPr lang="en-US" sz="1600" dirty="0" err="1"/>
              <a:t>Universalising</a:t>
            </a:r>
            <a:r>
              <a:rPr lang="en-US" sz="1600" dirty="0"/>
              <a:t> primary education in Kenya: the elusive goal,” </a:t>
            </a:r>
            <a:r>
              <a:rPr lang="en-US" sz="1600" i="1" dirty="0"/>
              <a:t>Comparative Education</a:t>
            </a:r>
            <a:r>
              <a:rPr lang="en-US" sz="1600" dirty="0"/>
              <a:t>, vol. 45, no. 2. pp. 233–250, 2009.</a:t>
            </a:r>
          </a:p>
          <a:p>
            <a:r>
              <a:rPr lang="en-US" sz="1600" dirty="0"/>
              <a:t>F. Bowles, “International Cooperation in Education,” </a:t>
            </a:r>
            <a:r>
              <a:rPr lang="en-US" sz="1600" i="1" dirty="0"/>
              <a:t>J. Teach. Educ.</a:t>
            </a:r>
            <a:r>
              <a:rPr lang="en-US" sz="1600" dirty="0"/>
              <a:t>, vol. 17, no. 1, pp. 61–64, 1966.</a:t>
            </a:r>
          </a:p>
          <a:p>
            <a:r>
              <a:rPr lang="en-US" sz="1600" dirty="0"/>
              <a:t>R. W. Gakure, P. </a:t>
            </a:r>
            <a:r>
              <a:rPr lang="en-US" sz="1600" dirty="0" err="1"/>
              <a:t>Mukuria</a:t>
            </a:r>
            <a:r>
              <a:rPr lang="en-US" sz="1600" dirty="0"/>
              <a:t>, and P. P. </a:t>
            </a:r>
            <a:r>
              <a:rPr lang="en-US" sz="1600" dirty="0" err="1"/>
              <a:t>Kithae</a:t>
            </a:r>
            <a:r>
              <a:rPr lang="en-US" sz="1600" dirty="0"/>
              <a:t>, “An evaluation of factors that affect performance of primary schools in Kenya: A case study of </a:t>
            </a:r>
            <a:r>
              <a:rPr lang="en-US" sz="1600" dirty="0" err="1"/>
              <a:t>Gatanga</a:t>
            </a:r>
            <a:r>
              <a:rPr lang="en-US" sz="1600" dirty="0"/>
              <a:t> district,” </a:t>
            </a:r>
            <a:r>
              <a:rPr lang="en-US" sz="1600" i="1" dirty="0"/>
              <a:t>Educ. Res. Rev.</a:t>
            </a:r>
            <a:r>
              <a:rPr lang="en-US" sz="1600" dirty="0"/>
              <a:t>, vol. 8, no. 13, pp. 927–937, 2013</a:t>
            </a:r>
          </a:p>
          <a:p>
            <a:r>
              <a:rPr lang="en-US" sz="1600" dirty="0"/>
              <a:t>K. Etsey, “Causes of low academic performance of primary school pupils in the </a:t>
            </a:r>
            <a:r>
              <a:rPr lang="en-US" sz="1600" dirty="0" err="1"/>
              <a:t>Shama</a:t>
            </a:r>
            <a:r>
              <a:rPr lang="en-US" sz="1600" dirty="0"/>
              <a:t> Sub-Metro of </a:t>
            </a:r>
            <a:r>
              <a:rPr lang="en-US" sz="1600" dirty="0" err="1"/>
              <a:t>Shama</a:t>
            </a:r>
            <a:r>
              <a:rPr lang="en-US" sz="1600" dirty="0"/>
              <a:t> </a:t>
            </a:r>
            <a:r>
              <a:rPr lang="en-US" sz="1600" dirty="0" err="1"/>
              <a:t>Ahanta</a:t>
            </a:r>
            <a:r>
              <a:rPr lang="en-US" sz="1600" dirty="0"/>
              <a:t> East Metropolitan Assembly (SAEMA) in Ghana,” 2005, pp. 1–34.</a:t>
            </a:r>
            <a:endParaRPr lang="en-ZA" sz="1600" dirty="0"/>
          </a:p>
          <a:p>
            <a:r>
              <a:rPr lang="en-US" sz="1600" dirty="0"/>
              <a:t>L. Yu and H. Liu, “Feature Selection for High-Dimensional Data: A Fast Correlation-Based Filter Solution,” </a:t>
            </a:r>
            <a:r>
              <a:rPr lang="en-US" sz="1600" i="1" dirty="0"/>
              <a:t>Int. Conf. Mach. Learn.</a:t>
            </a:r>
            <a:r>
              <a:rPr lang="en-US" sz="1600" dirty="0"/>
              <a:t>, pp. 1–8, 2003.</a:t>
            </a:r>
          </a:p>
          <a:p>
            <a:r>
              <a:rPr lang="en-US" sz="1600" dirty="0"/>
              <a:t>R. Asif, A. </a:t>
            </a:r>
            <a:r>
              <a:rPr lang="en-US" sz="1600" dirty="0" err="1"/>
              <a:t>Merceron</a:t>
            </a:r>
            <a:r>
              <a:rPr lang="en-US" sz="1600" dirty="0"/>
              <a:t>, and M. K. </a:t>
            </a:r>
            <a:r>
              <a:rPr lang="en-US" sz="1600" dirty="0" err="1"/>
              <a:t>Pathan</a:t>
            </a:r>
            <a:r>
              <a:rPr lang="en-US" sz="1600" dirty="0"/>
              <a:t>, “Predicting Student Academic Performance at Degree Level: A Case Study,” </a:t>
            </a:r>
            <a:r>
              <a:rPr lang="en-US" sz="1600" i="1" dirty="0"/>
              <a:t>Int. J. </a:t>
            </a:r>
            <a:r>
              <a:rPr lang="en-US" sz="1600" i="1" dirty="0" err="1"/>
              <a:t>Intell</a:t>
            </a:r>
            <a:r>
              <a:rPr lang="en-US" sz="1600" i="1" dirty="0"/>
              <a:t>. Syst. Appl.</a:t>
            </a:r>
            <a:r>
              <a:rPr lang="en-US" sz="1600" dirty="0"/>
              <a:t>, vol. 7, no. 1, pp. 49–61, 2014.</a:t>
            </a:r>
          </a:p>
          <a:p>
            <a:r>
              <a:rPr lang="en-US" sz="1600" dirty="0"/>
              <a:t>G. Mavis, “Family Community Partnerships and The Academic Achievement of African American, Urban Adolescents. Report No.7, 1996”</a:t>
            </a:r>
            <a:endParaRPr lang="en-ZA" sz="1600" dirty="0"/>
          </a:p>
          <a:p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958" y="1845734"/>
            <a:ext cx="4915689" cy="4023360"/>
          </a:xfrm>
        </p:spPr>
        <p:txBody>
          <a:bodyPr>
            <a:normAutofit/>
          </a:bodyPr>
          <a:lstStyle/>
          <a:p>
            <a:pPr algn="ctr"/>
            <a:endParaRPr lang="en-ZA" sz="2800" dirty="0" smtClean="0"/>
          </a:p>
          <a:p>
            <a:pPr algn="ctr"/>
            <a:r>
              <a:rPr lang="en-ZA" sz="2800" dirty="0" smtClean="0"/>
              <a:t>Dr Mvurya Mgala</a:t>
            </a:r>
          </a:p>
          <a:p>
            <a:pPr algn="ctr"/>
            <a:r>
              <a:rPr lang="en-ZA" sz="2800" dirty="0" smtClean="0"/>
              <a:t>mmgala@tum.ac.ke</a:t>
            </a:r>
          </a:p>
          <a:p>
            <a:pPr algn="ctr"/>
            <a:endParaRPr lang="en-ZA" sz="2800" dirty="0" smtClean="0"/>
          </a:p>
          <a:p>
            <a:pPr algn="ctr"/>
            <a:r>
              <a:rPr lang="en-ZA" sz="2400" dirty="0" smtClean="0"/>
              <a:t>Technical University of Mombasa</a:t>
            </a:r>
          </a:p>
          <a:p>
            <a:pPr algn="ctr"/>
            <a:r>
              <a:rPr lang="en-ZA" sz="2400" dirty="0" smtClean="0"/>
              <a:t>Institute of Computing and Informatics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313" y="2014535"/>
            <a:ext cx="2225812" cy="221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65776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Millennium Development Goal #2</a:t>
            </a:r>
            <a:br>
              <a:rPr lang="en-US" sz="1800" dirty="0" smtClean="0"/>
            </a:br>
            <a:r>
              <a:rPr lang="en-US" b="1" dirty="0" smtClean="0"/>
              <a:t>Achieve Universal Primary Education </a:t>
            </a:r>
            <a:endParaRPr lang="en-US" b="1" dirty="0"/>
          </a:p>
        </p:txBody>
      </p:sp>
      <p:pic>
        <p:nvPicPr>
          <p:cNvPr id="1026" name="Picture 2" descr="http://worldteacheraid.org/wp-content/uploads/2013/05/DSC006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 bwMode="auto">
          <a:xfrm>
            <a:off x="0" y="0"/>
            <a:ext cx="9143989" cy="4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1" y="492593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http://worldteacheraid.org/imagine-your-first-day-of-school-in-kenya/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43914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86" y="5074920"/>
            <a:ext cx="8219008" cy="822960"/>
          </a:xfrm>
        </p:spPr>
        <p:txBody>
          <a:bodyPr anchor="t"/>
          <a:lstStyle/>
          <a:p>
            <a:pPr algn="ctr"/>
            <a:r>
              <a:rPr lang="en-US" sz="3200" dirty="0" smtClean="0"/>
              <a:t>2003</a:t>
            </a:r>
            <a:r>
              <a:rPr lang="en-US" sz="2800" dirty="0"/>
              <a:t>:</a:t>
            </a:r>
            <a:r>
              <a:rPr lang="en-US" sz="2400" dirty="0" smtClean="0"/>
              <a:t>Kenya starts the Free Primary Education (FPE) Program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7556" y="5528640"/>
            <a:ext cx="7584948" cy="59436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Enrollment has increased from under 1M per year to over 1.3 M </a:t>
            </a:r>
            <a:endParaRPr lang="en-US" sz="1800" dirty="0"/>
          </a:p>
        </p:txBody>
      </p:sp>
      <p:pic>
        <p:nvPicPr>
          <p:cNvPr id="1026" name="Picture 2" descr="http://worldteacheraid.org/wp-content/uploads/2013/05/DSC006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 bwMode="auto">
          <a:xfrm>
            <a:off x="0" y="0"/>
            <a:ext cx="9143989" cy="4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1" y="492593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http://worldteacheraid.org/imagine-your-first-day-of-school-in-kenya/</a:t>
            </a:r>
          </a:p>
        </p:txBody>
      </p:sp>
      <p:pic>
        <p:nvPicPr>
          <p:cNvPr id="2050" name="Picture 2" descr="http://allafrica.com/download/pic/main/main/csiid/00181326:b4b3fc7f67d5b5dff83bce47dbf4e85c:arc180x120:w400:u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4" y="1180236"/>
            <a:ext cx="38100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12384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582"/>
            <a:ext cx="7543800" cy="1450757"/>
          </a:xfrm>
        </p:spPr>
        <p:txBody>
          <a:bodyPr/>
          <a:lstStyle/>
          <a:p>
            <a:r>
              <a:rPr lang="en-US" dirty="0" smtClean="0"/>
              <a:t>Challenges in Rural Public Schools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498" y="4516086"/>
            <a:ext cx="568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70% of students fail the Kenya Certificate of Primary Education Examination</a:t>
            </a:r>
          </a:p>
          <a:p>
            <a:pPr algn="ctr"/>
            <a:r>
              <a:rPr lang="en-US" sz="2400" dirty="0" smtClean="0"/>
              <a:t>They never make it to secondary school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4" y="1452891"/>
            <a:ext cx="8496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9" y="4148502"/>
            <a:ext cx="20669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55" y="4148502"/>
            <a:ext cx="22002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76" y="4148502"/>
            <a:ext cx="1835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75384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Consequences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ZA" sz="2800" dirty="0" smtClean="0"/>
          </a:p>
          <a:p>
            <a:pPr marL="525463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</a:rPr>
              <a:t>The Rural community remains undereducated</a:t>
            </a:r>
          </a:p>
          <a:p>
            <a:pPr marL="525463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</a:rPr>
              <a:t>They Lack Innovative skills</a:t>
            </a:r>
          </a:p>
          <a:p>
            <a:pPr marL="525463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tx1"/>
                </a:solidFill>
              </a:rPr>
              <a:t>Resulting in social and economic  under development</a:t>
            </a:r>
            <a:endParaRPr lang="en-ZA" sz="28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sets.hardwarezone.com/img/2012/09/Grand_X_V970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37" y="2124222"/>
            <a:ext cx="2358684" cy="35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582"/>
            <a:ext cx="7543800" cy="1450757"/>
          </a:xfrm>
        </p:spPr>
        <p:txBody>
          <a:bodyPr/>
          <a:lstStyle/>
          <a:p>
            <a:r>
              <a:rPr lang="en-US" dirty="0" smtClean="0"/>
              <a:t>Predicting Modelling Using Data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Motivating Interventions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5902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7017" y="5340658"/>
            <a:ext cx="4075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Prediction Model</a:t>
            </a:r>
            <a:endParaRPr lang="en-US" sz="1600" dirty="0" smtClean="0"/>
          </a:p>
          <a:p>
            <a:pPr algn="ctr"/>
            <a:r>
              <a:rPr lang="en-US" dirty="0" smtClean="0"/>
              <a:t>Education Data Mining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2575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Adopted Framework: CRISP-DM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51" y="1787312"/>
            <a:ext cx="4240948" cy="41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328" y="5250555"/>
            <a:ext cx="255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(Kurgan </a:t>
            </a:r>
            <a:r>
              <a:rPr lang="en-ZA" dirty="0"/>
              <a:t>&amp; </a:t>
            </a:r>
            <a:r>
              <a:rPr lang="en-ZA" dirty="0" err="1"/>
              <a:t>Musilek</a:t>
            </a:r>
            <a:r>
              <a:rPr lang="en-ZA" dirty="0"/>
              <a:t>, </a:t>
            </a:r>
            <a:r>
              <a:rPr lang="en-ZA" dirty="0" smtClean="0"/>
              <a:t>2006)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4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4348"/>
            <a:ext cx="7543800" cy="1450757"/>
          </a:xfrm>
        </p:spPr>
        <p:txBody>
          <a:bodyPr/>
          <a:lstStyle/>
          <a:p>
            <a:r>
              <a:rPr lang="en-ZA" dirty="0" smtClean="0"/>
              <a:t>Data Collection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73958"/>
            <a:ext cx="7543800" cy="42847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Review of literature:</a:t>
            </a:r>
          </a:p>
          <a:p>
            <a:pPr lvl="1"/>
            <a:r>
              <a:rPr lang="en-ZA" sz="2800" dirty="0"/>
              <a:t>On factors that cause poor academic performance</a:t>
            </a:r>
            <a:endParaRPr lang="en-US" sz="2800" dirty="0"/>
          </a:p>
          <a:p>
            <a:pPr lvl="1"/>
            <a:r>
              <a:rPr lang="en-US" sz="2800" dirty="0"/>
              <a:t>E.g. the  framework on factors causing poor academic performance (teacher, school, pupil and parent)  (Etsey, 2005) </a:t>
            </a:r>
          </a:p>
          <a:p>
            <a:r>
              <a:rPr lang="en-ZA" sz="2800" dirty="0" smtClean="0"/>
              <a:t>A </a:t>
            </a:r>
            <a:r>
              <a:rPr lang="en-ZA" sz="2800" dirty="0" smtClean="0"/>
              <a:t>survey:</a:t>
            </a:r>
          </a:p>
          <a:p>
            <a:r>
              <a:rPr lang="en-ZA" sz="2800" dirty="0" smtClean="0"/>
              <a:t> </a:t>
            </a:r>
            <a:r>
              <a:rPr lang="en-ZA" sz="2800" dirty="0"/>
              <a:t>with 7 education officers, 14 head teachers, 124 teachers in 13 </a:t>
            </a:r>
            <a:r>
              <a:rPr lang="en-ZA" sz="2800" dirty="0" smtClean="0"/>
              <a:t>primary, in Kwale County.</a:t>
            </a:r>
            <a:endParaRPr lang="en-ZA" sz="2800" dirty="0"/>
          </a:p>
          <a:p>
            <a:pPr marL="0" indent="0">
              <a:buNone/>
            </a:pPr>
            <a:endParaRPr lang="en-ZA" sz="2800" dirty="0" smtClean="0"/>
          </a:p>
          <a:p>
            <a:pPr marL="0" indent="0">
              <a:buNone/>
            </a:pPr>
            <a:r>
              <a:rPr lang="en-ZA" sz="2800" dirty="0" smtClean="0"/>
              <a:t>Data Collected:</a:t>
            </a:r>
            <a:endParaRPr lang="en-ZA" sz="2800" dirty="0"/>
          </a:p>
          <a:p>
            <a:r>
              <a:rPr lang="en-US" sz="2800" dirty="0" smtClean="0"/>
              <a:t>2426 student records </a:t>
            </a:r>
            <a:r>
              <a:rPr lang="en-US" sz="2800" dirty="0"/>
              <a:t>with 22 </a:t>
            </a:r>
            <a:r>
              <a:rPr lang="en-US" sz="2800" dirty="0" smtClean="0"/>
              <a:t>features were collected from Rural Schools</a:t>
            </a:r>
          </a:p>
          <a:p>
            <a:r>
              <a:rPr lang="en-ZA" sz="2800" dirty="0" smtClean="0"/>
              <a:t>1105 Student records were collected from </a:t>
            </a:r>
            <a:r>
              <a:rPr lang="en-ZA" sz="2800" dirty="0" err="1" smtClean="0"/>
              <a:t>peri</a:t>
            </a:r>
            <a:r>
              <a:rPr lang="en-ZA" sz="2800" dirty="0" smtClean="0"/>
              <a:t>-urban schools.</a:t>
            </a:r>
            <a:endParaRPr lang="en-Z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Problem Domain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 smtClean="0"/>
              <a:t>Through the Survey: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Findings </a:t>
            </a:r>
            <a:r>
              <a:rPr lang="en-GB" sz="2800" dirty="0"/>
              <a:t>reveal that poor academic performance exists in the County. 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And </a:t>
            </a:r>
            <a:r>
              <a:rPr lang="en-GB" sz="2800" dirty="0"/>
              <a:t>that nearly 70% of the students who sit for KCPE do not achieve above the national </a:t>
            </a:r>
            <a:r>
              <a:rPr lang="en-GB" sz="2800" dirty="0" smtClean="0"/>
              <a:t>average of </a:t>
            </a:r>
            <a:r>
              <a:rPr lang="en-GB" sz="2800" dirty="0"/>
              <a:t>250 marks out of 500 total marks.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9163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045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1383</TotalTime>
  <Words>843</Words>
  <Application>Microsoft Office PowerPoint</Application>
  <PresentationFormat>On-screen Show (4:3)</PresentationFormat>
  <Paragraphs>149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Retrospect</vt:lpstr>
      <vt:lpstr>Prediction Modelling of Academic Performance   A Data Mining Approach</vt:lpstr>
      <vt:lpstr>Millennium Development Goal #2 Achieve Universal Primary Education </vt:lpstr>
      <vt:lpstr>2003:Kenya starts the Free Primary Education (FPE) Program</vt:lpstr>
      <vt:lpstr>Challenges in Rural Public Schools</vt:lpstr>
      <vt:lpstr>Consequences</vt:lpstr>
      <vt:lpstr>Predicting Modelling Using Data   Motivating Interventions</vt:lpstr>
      <vt:lpstr>Adopted Framework: CRISP-DM</vt:lpstr>
      <vt:lpstr>Data Collection</vt:lpstr>
      <vt:lpstr>Problem Domain Understanding</vt:lpstr>
      <vt:lpstr>Data Understanding</vt:lpstr>
      <vt:lpstr>Data Preparation: Pre-Processing/Feature Selection</vt:lpstr>
      <vt:lpstr>Data Mining</vt:lpstr>
      <vt:lpstr>Evaluation</vt:lpstr>
      <vt:lpstr>The Evaluation Results</vt:lpstr>
      <vt:lpstr>Using the Knowledge</vt:lpstr>
      <vt:lpstr>Conclusion</vt:lpstr>
      <vt:lpstr>References</vt:lpstr>
      <vt:lpstr>Questions?</vt:lpstr>
    </vt:vector>
  </TitlesOfParts>
  <Company>University Cape 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Intervention-Level Prediction Modelling for Academidc Performance</dc:title>
  <dc:creator>Melissa Densmore</dc:creator>
  <cp:lastModifiedBy>UCTAdmin</cp:lastModifiedBy>
  <cp:revision>89</cp:revision>
  <dcterms:created xsi:type="dcterms:W3CDTF">2015-05-12T08:02:42Z</dcterms:created>
  <dcterms:modified xsi:type="dcterms:W3CDTF">2017-07-21T09:47:14Z</dcterms:modified>
</cp:coreProperties>
</file>