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08" r:id="rId1"/>
  </p:sldMasterIdLst>
  <p:notesMasterIdLst>
    <p:notesMasterId r:id="rId19"/>
  </p:notesMasterIdLst>
  <p:sldIdLst>
    <p:sldId id="256" r:id="rId2"/>
    <p:sldId id="257" r:id="rId3"/>
    <p:sldId id="259" r:id="rId4"/>
    <p:sldId id="261" r:id="rId5"/>
    <p:sldId id="260" r:id="rId6"/>
    <p:sldId id="263" r:id="rId7"/>
    <p:sldId id="262" r:id="rId8"/>
    <p:sldId id="265" r:id="rId9"/>
    <p:sldId id="264" r:id="rId10"/>
    <p:sldId id="266" r:id="rId11"/>
    <p:sldId id="268" r:id="rId12"/>
    <p:sldId id="269" r:id="rId13"/>
    <p:sldId id="272" r:id="rId14"/>
    <p:sldId id="271" r:id="rId15"/>
    <p:sldId id="270" r:id="rId16"/>
    <p:sldId id="273" r:id="rId17"/>
    <p:sldId id="274" r:id="rId1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4AC9DC3-5AF6-4ACD-BD63-B9A9ECDE3352}" type="datetimeFigureOut">
              <a:rPr lang="en-US" smtClean="0"/>
              <a:t>4/7/2020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888020-9944-487E-AC7D-B30B96E264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07905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61872" y="758952"/>
            <a:ext cx="9418320" cy="4041648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7200" baseline="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61872" y="4800600"/>
            <a:ext cx="9418320" cy="1691640"/>
          </a:xfrm>
        </p:spPr>
        <p:txBody>
          <a:bodyPr>
            <a:normAutofit/>
          </a:bodyPr>
          <a:lstStyle>
            <a:lvl1pPr marL="0" indent="0" algn="l">
              <a:buNone/>
              <a:defRPr sz="2200" baseline="0">
                <a:solidFill>
                  <a:schemeClr val="tx1">
                    <a:lumMod val="75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fld id="{4AF6B7FE-B17A-44F0-8145-23602955CBDA}" type="datetime1">
              <a:rPr lang="en-US" smtClean="0"/>
              <a:t>4/7/2020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6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65000"/>
                  </a:schemeClr>
                </a:solidFill>
              </a:defRPr>
            </a:lvl1pPr>
          </a:lstStyle>
          <a:p>
            <a:fld id="{8A7A6979-0714-4377-B894-6BE4C2D6E20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09910852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1631B-C0F3-4885-8B3F-D1A27BDC4CF8}" type="datetime1">
              <a:rPr lang="en-US" smtClean="0"/>
              <a:t>4/7/2020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14306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48700" y="381000"/>
            <a:ext cx="2476500" cy="589756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381000"/>
            <a:ext cx="7734300" cy="589756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9D669-D432-47A4-87A1-D467A1105C71}" type="datetime1">
              <a:rPr lang="en-US" smtClean="0"/>
              <a:t>4/7/2020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68321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DF7444-8CF9-447F-8A65-42AF7E68FFA3}" type="datetime1">
              <a:rPr lang="en-US" smtClean="0"/>
              <a:t>4/7/2020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0127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61872" y="758952"/>
            <a:ext cx="9418320" cy="4041648"/>
          </a:xfrm>
        </p:spPr>
        <p:txBody>
          <a:bodyPr anchor="b">
            <a:normAutofit/>
          </a:bodyPr>
          <a:lstStyle>
            <a:lvl1pPr>
              <a:lnSpc>
                <a:spcPct val="85000"/>
              </a:lnSpc>
              <a:defRPr sz="72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4800600"/>
            <a:ext cx="9418320" cy="1691640"/>
          </a:xfrm>
        </p:spPr>
        <p:txBody>
          <a:bodyPr anchor="t">
            <a:normAutofit/>
          </a:bodyPr>
          <a:lstStyle>
            <a:lvl1pPr marL="0" indent="0">
              <a:buNone/>
              <a:defRPr sz="2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4F9E2-C7A6-4704-BA35-52573185FEA5}" type="datetime1">
              <a:rPr lang="en-US" smtClean="0"/>
              <a:t>4/7/2020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4013781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61872" y="1828800"/>
            <a:ext cx="4480560" cy="4351337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26480" y="1828800"/>
            <a:ext cx="4480560" cy="4351337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037F41-70B3-43F3-90FB-81CEF3C4DB12}" type="datetime1">
              <a:rPr lang="en-US" smtClean="0"/>
              <a:t>4/7/2020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79252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1713655"/>
            <a:ext cx="4480560" cy="7315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61872" y="2507550"/>
            <a:ext cx="448056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26480" y="1713655"/>
            <a:ext cx="4480560" cy="731520"/>
          </a:xfrm>
        </p:spPr>
        <p:txBody>
          <a:bodyPr anchor="b">
            <a:norm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None/>
              <a:defRPr lang="en-US" sz="2000" b="0" kern="12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2000"/>
              </a:spcBef>
              <a:buFontTx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26480" y="2507550"/>
            <a:ext cx="448056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06F04-9A82-4802-BBDE-03C958630EDB}" type="datetime1">
              <a:rPr lang="en-US" smtClean="0"/>
              <a:t>4/7/2020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31043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2C42F-1DFD-4CC9-AF83-DB6C5AB743C0}" type="datetime1">
              <a:rPr lang="en-US" smtClean="0"/>
              <a:t>4/7/2020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35869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162B8-C375-45BA-972A-A2E829E40CBF}" type="datetime1">
              <a:rPr lang="en-US" smtClean="0"/>
              <a:t>4/7/2020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09246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200400" cy="1600197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04267" y="685800"/>
            <a:ext cx="6079066" cy="548640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99734"/>
            <a:ext cx="3200400" cy="3810001"/>
          </a:xfrm>
        </p:spPr>
        <p:txBody>
          <a:bodyPr>
            <a:normAutofit/>
          </a:bodyPr>
          <a:lstStyle>
            <a:lvl1pPr marL="0" indent="0">
              <a:lnSpc>
                <a:spcPct val="114000"/>
              </a:lnSpc>
              <a:spcBef>
                <a:spcPts val="800"/>
              </a:spcBef>
              <a:buNone/>
              <a:defRPr sz="13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580F5D-1A2F-43C8-8EF5-DA90526885F7}" type="datetime1">
              <a:rPr lang="en-US" smtClean="0"/>
              <a:t>4/7/2020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39749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5105400"/>
            <a:ext cx="11292840" cy="17526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257800"/>
            <a:ext cx="9982200" cy="914400"/>
          </a:xfrm>
        </p:spPr>
        <p:txBody>
          <a:bodyPr anchor="b">
            <a:normAutofit/>
          </a:bodyPr>
          <a:lstStyle>
            <a:lvl1pPr>
              <a:defRPr sz="2800" b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1292840" cy="5128923"/>
          </a:xfrm>
          <a:solidFill>
            <a:schemeClr val="accent1"/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6108589"/>
            <a:ext cx="9982200" cy="597011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300">
                <a:solidFill>
                  <a:schemeClr val="bg1">
                    <a:lumMod val="8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473222-322E-47CC-8B9C-0F8217477235}" type="datetime1">
              <a:rPr lang="en-US" smtClean="0"/>
              <a:t>4/7/2020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57877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1292840" y="0"/>
            <a:ext cx="914400" cy="685800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61872" y="365760"/>
            <a:ext cx="9692640" cy="13255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1828800"/>
            <a:ext cx="859536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10797542" y="998537"/>
            <a:ext cx="1904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 b="0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</a:lstStyle>
          <a:p>
            <a:fld id="{3F27DED5-568E-47D8-BABE-66B0EC76007D}" type="datetime1">
              <a:rPr lang="en-US" smtClean="0"/>
              <a:t>4/7/2020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9959341" y="4046537"/>
            <a:ext cx="358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292840" y="6172200"/>
            <a:ext cx="914400" cy="593725"/>
          </a:xfrm>
          <a:prstGeom prst="rect">
            <a:avLst/>
          </a:prstGeom>
        </p:spPr>
        <p:txBody>
          <a:bodyPr vert="horz" lIns="45720" tIns="45720" rIns="45720" bIns="45720" rtlCol="0" anchor="ctr">
            <a:normAutofit/>
          </a:bodyPr>
          <a:lstStyle>
            <a:lvl1pPr algn="ctr">
              <a:defRPr sz="360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fld id="{8A7A6979-0714-4377-B894-6BE4C2D6E20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86113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 spc="-5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5000"/>
        </a:lnSpc>
        <a:spcBef>
          <a:spcPts val="1400"/>
        </a:spcBef>
        <a:spcAft>
          <a:spcPts val="200"/>
        </a:spcAft>
        <a:buClr>
          <a:schemeClr val="accent1"/>
        </a:buClr>
        <a:buSzPct val="80000"/>
        <a:buFont typeface="Arial" pitchFamily="34" charset="0"/>
        <a:buChar char="•"/>
        <a:defRPr sz="1800" kern="1200" spc="1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4B25DF-517C-4109-9EF4-5DD535096F2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Exploring lockdown exit strategies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7EF104D-1E1D-4366-A851-E6C418C63C5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Andrei Paleyes, Neil Lawrence</a:t>
            </a:r>
          </a:p>
          <a:p>
            <a:r>
              <a:rPr lang="en-US" dirty="0"/>
              <a:t>Data Science Africa COVID-19 Response Webinar</a:t>
            </a:r>
          </a:p>
          <a:p>
            <a:r>
              <a:rPr lang="en-US" dirty="0"/>
              <a:t>April 8, 2020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34934CA-7C8C-4736-BCC0-A4703639F6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50544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3BE5BD-8F2F-45A4-8E54-CABE2F0E94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Scenario 1: lockdown ends, no further action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EB3573E-C523-48B6-B03C-B358161C3E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4" name="Content Placeholder 13" descr="A picture containing screenshot&#10;&#10;Description automatically generated">
            <a:extLst>
              <a:ext uri="{FF2B5EF4-FFF2-40B4-BE49-F238E27FC236}">
                <a16:creationId xmlns:a16="http://schemas.microsoft.com/office/drawing/2014/main" id="{D3FB2CFB-E538-42C2-B5E5-16CCCE7A464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974386" y="2340390"/>
            <a:ext cx="5170078" cy="3328158"/>
          </a:xfrm>
        </p:spPr>
      </p:pic>
    </p:spTree>
    <p:extLst>
      <p:ext uri="{BB962C8B-B14F-4D97-AF65-F5344CB8AC3E}">
        <p14:creationId xmlns:p14="http://schemas.microsoft.com/office/powerpoint/2010/main" val="51500787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3BE5BD-8F2F-45A4-8E54-CABE2F0E94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Scenario 2: strict lockdown for 6 months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EB3573E-C523-48B6-B03C-B358161C3E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6" name="Content Placeholder 15" descr="A close up of a logo&#10;&#10;Description automatically generated">
            <a:extLst>
              <a:ext uri="{FF2B5EF4-FFF2-40B4-BE49-F238E27FC236}">
                <a16:creationId xmlns:a16="http://schemas.microsoft.com/office/drawing/2014/main" id="{064A3342-071F-4219-96DD-B967B0B7425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974386" y="2340390"/>
            <a:ext cx="5170078" cy="3328158"/>
          </a:xfrm>
        </p:spPr>
      </p:pic>
      <p:sp>
        <p:nvSpPr>
          <p:cNvPr id="17" name="TextBox 16">
            <a:extLst>
              <a:ext uri="{FF2B5EF4-FFF2-40B4-BE49-F238E27FC236}">
                <a16:creationId xmlns:a16="http://schemas.microsoft.com/office/drawing/2014/main" id="{EE3569DF-D3F7-4788-9F83-97A0E7CC624C}"/>
              </a:ext>
            </a:extLst>
          </p:cNvPr>
          <p:cNvSpPr txBox="1"/>
          <p:nvPr/>
        </p:nvSpPr>
        <p:spPr>
          <a:xfrm>
            <a:off x="1447059" y="5668548"/>
            <a:ext cx="44921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Cost: R1680 billion (= 2019 budget)</a:t>
            </a:r>
          </a:p>
        </p:txBody>
      </p:sp>
    </p:spTree>
    <p:extLst>
      <p:ext uri="{BB962C8B-B14F-4D97-AF65-F5344CB8AC3E}">
        <p14:creationId xmlns:p14="http://schemas.microsoft.com/office/powerpoint/2010/main" val="133106598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3BE5BD-8F2F-45A4-8E54-CABE2F0E94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Scenario 3: half-measure for 6 months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EB3573E-C523-48B6-B03C-B358161C3E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6" name="Content Placeholder 15" descr="A screenshot of a cell phone&#10;&#10;Description automatically generated">
            <a:extLst>
              <a:ext uri="{FF2B5EF4-FFF2-40B4-BE49-F238E27FC236}">
                <a16:creationId xmlns:a16="http://schemas.microsoft.com/office/drawing/2014/main" id="{FC73049F-69C3-477D-920D-2447FB8CA0A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974386" y="2340390"/>
            <a:ext cx="5170078" cy="3328158"/>
          </a:xfrm>
        </p:spPr>
      </p:pic>
      <p:sp>
        <p:nvSpPr>
          <p:cNvPr id="17" name="TextBox 16">
            <a:extLst>
              <a:ext uri="{FF2B5EF4-FFF2-40B4-BE49-F238E27FC236}">
                <a16:creationId xmlns:a16="http://schemas.microsoft.com/office/drawing/2014/main" id="{E11C2D77-ADB7-40CC-95C6-8D105DF03741}"/>
              </a:ext>
            </a:extLst>
          </p:cNvPr>
          <p:cNvSpPr txBox="1"/>
          <p:nvPr/>
        </p:nvSpPr>
        <p:spPr>
          <a:xfrm>
            <a:off x="1447059" y="5668548"/>
            <a:ext cx="44921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Cost: R790 billion</a:t>
            </a:r>
          </a:p>
        </p:txBody>
      </p:sp>
    </p:spTree>
    <p:extLst>
      <p:ext uri="{BB962C8B-B14F-4D97-AF65-F5344CB8AC3E}">
        <p14:creationId xmlns:p14="http://schemas.microsoft.com/office/powerpoint/2010/main" val="368710642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A20C1B-C5D6-4B87-8C36-1DD23A6328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Optimization setup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6D742D-85F4-49D9-ABBA-A49FC43BB2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Split 6 months into 3 week periods</a:t>
            </a:r>
          </a:p>
          <a:p>
            <a:r>
              <a:rPr lang="en-US" sz="2400" dirty="0"/>
              <a:t>Each period has a separate quarantine strength</a:t>
            </a:r>
          </a:p>
          <a:p>
            <a:r>
              <a:rPr lang="en-US" sz="2400" dirty="0"/>
              <a:t>Thus: optimization domain is 8 parameters</a:t>
            </a:r>
          </a:p>
          <a:p>
            <a:r>
              <a:rPr lang="en-US" sz="2400" dirty="0"/>
              <a:t>Objective is the lowest possible peak</a:t>
            </a:r>
          </a:p>
          <a:p>
            <a:r>
              <a:rPr lang="en-US" sz="2400" dirty="0"/>
              <a:t>Code: Bayesian Optimization via </a:t>
            </a:r>
            <a:r>
              <a:rPr lang="en-US" sz="2400" dirty="0" err="1"/>
              <a:t>Emukit</a:t>
            </a:r>
            <a:endParaRPr lang="en-US" sz="2400" dirty="0"/>
          </a:p>
          <a:p>
            <a:endParaRPr lang="en-US" sz="2400" dirty="0"/>
          </a:p>
          <a:p>
            <a:r>
              <a:rPr lang="en-US" sz="2400" dirty="0"/>
              <a:t>… and economic constraint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3587F88-A879-4813-A163-8F2421A5B1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398466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C5705D-762E-46C6-B874-2D64E724D5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Economic constraint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75271F-674F-46D6-BE42-01D906485E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Each day of lockdown costs money</a:t>
            </a:r>
          </a:p>
          <a:p>
            <a:r>
              <a:rPr lang="en-US" dirty="0"/>
              <a:t>Daily loss the country incurs is the same</a:t>
            </a:r>
          </a:p>
          <a:p>
            <a:r>
              <a:rPr lang="en-US" dirty="0"/>
              <a:t>The softer the measures – the less the loss</a:t>
            </a:r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South Africa context</a:t>
            </a:r>
          </a:p>
          <a:p>
            <a:r>
              <a:rPr lang="en-US" dirty="0"/>
              <a:t>R10 billion a day</a:t>
            </a:r>
          </a:p>
          <a:p>
            <a:r>
              <a:rPr lang="en-US" dirty="0"/>
              <a:t>Limit is R900 billion (50% of 2019 budget)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CEBA79A-7B43-4696-A5BA-AE696D2E92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34D551B-0BC9-4CE2-AAFA-F351D3650418}"/>
              </a:ext>
            </a:extLst>
          </p:cNvPr>
          <p:cNvSpPr txBox="1"/>
          <p:nvPr/>
        </p:nvSpPr>
        <p:spPr>
          <a:xfrm>
            <a:off x="1260629" y="6045692"/>
            <a:ext cx="909073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i="1" dirty="0"/>
              <a:t>https://www.dailymaverick.co.za/article/2020-03-27-how-much-could-coronavirus-cost-the-sa-economy-a-preliminary-estimate/</a:t>
            </a:r>
          </a:p>
        </p:txBody>
      </p:sp>
    </p:spTree>
    <p:extLst>
      <p:ext uri="{BB962C8B-B14F-4D97-AF65-F5344CB8AC3E}">
        <p14:creationId xmlns:p14="http://schemas.microsoft.com/office/powerpoint/2010/main" val="372323420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3BE5BD-8F2F-45A4-8E54-CABE2F0E94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Optimized scenario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EB3573E-C523-48B6-B03C-B358161C3E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2" name="Content Placeholder 11" descr="A close up of a logo&#10;&#10;Description automatically generated">
            <a:extLst>
              <a:ext uri="{FF2B5EF4-FFF2-40B4-BE49-F238E27FC236}">
                <a16:creationId xmlns:a16="http://schemas.microsoft.com/office/drawing/2014/main" id="{3F4C5806-001C-4B75-95DB-360538C0A09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974386" y="2340390"/>
            <a:ext cx="5170078" cy="3328158"/>
          </a:xfr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55F99ACA-6ED4-4950-B037-CFE8B5CA2819}"/>
              </a:ext>
            </a:extLst>
          </p:cNvPr>
          <p:cNvSpPr txBox="1"/>
          <p:nvPr/>
        </p:nvSpPr>
        <p:spPr>
          <a:xfrm>
            <a:off x="1447059" y="5668548"/>
            <a:ext cx="44921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Cost: R810 billion</a:t>
            </a:r>
          </a:p>
        </p:txBody>
      </p:sp>
    </p:spTree>
    <p:extLst>
      <p:ext uri="{BB962C8B-B14F-4D97-AF65-F5344CB8AC3E}">
        <p14:creationId xmlns:p14="http://schemas.microsoft.com/office/powerpoint/2010/main" val="118738436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Title 25">
            <a:extLst>
              <a:ext uri="{FF2B5EF4-FFF2-40B4-BE49-F238E27FC236}">
                <a16:creationId xmlns:a16="http://schemas.microsoft.com/office/drawing/2014/main" id="{96F9FE2E-BBD8-4C35-80D1-6C5B65E6C6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457200"/>
            <a:ext cx="3200400" cy="1806606"/>
          </a:xfrm>
        </p:spPr>
        <p:txBody>
          <a:bodyPr>
            <a:normAutofit fontScale="90000"/>
          </a:bodyPr>
          <a:lstStyle/>
          <a:p>
            <a:r>
              <a:rPr lang="en-US" dirty="0"/>
              <a:t>Imperial College, London;</a:t>
            </a:r>
            <a:br>
              <a:rPr lang="en-US" dirty="0"/>
            </a:br>
            <a:r>
              <a:rPr lang="en-US" dirty="0"/>
              <a:t>US federal plan;</a:t>
            </a:r>
            <a:br>
              <a:rPr lang="en-US" dirty="0"/>
            </a:br>
            <a:r>
              <a:rPr lang="en-US" dirty="0"/>
              <a:t>other experts:</a:t>
            </a:r>
          </a:p>
        </p:txBody>
      </p:sp>
      <p:sp>
        <p:nvSpPr>
          <p:cNvPr id="27" name="Content Placeholder 26">
            <a:extLst>
              <a:ext uri="{FF2B5EF4-FFF2-40B4-BE49-F238E27FC236}">
                <a16:creationId xmlns:a16="http://schemas.microsoft.com/office/drawing/2014/main" id="{AFF7EE68-9C25-48DC-A5F3-3519EE60C6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19475" y="685800"/>
            <a:ext cx="7163858" cy="5486400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sz="3600" i="1" dirty="0"/>
          </a:p>
          <a:p>
            <a:pPr marL="0" indent="0">
              <a:buNone/>
            </a:pPr>
            <a:endParaRPr lang="en-US" sz="3600" i="1" dirty="0"/>
          </a:p>
          <a:p>
            <a:pPr marL="0" indent="0">
              <a:buNone/>
            </a:pPr>
            <a:r>
              <a:rPr lang="en-US" sz="3600" i="1" dirty="0"/>
              <a:t>The COVID-19 pandemic will last 18 months or longer.</a:t>
            </a:r>
          </a:p>
        </p:txBody>
      </p:sp>
      <p:sp>
        <p:nvSpPr>
          <p:cNvPr id="29" name="Footer Placeholder 28">
            <a:extLst>
              <a:ext uri="{FF2B5EF4-FFF2-40B4-BE49-F238E27FC236}">
                <a16:creationId xmlns:a16="http://schemas.microsoft.com/office/drawing/2014/main" id="{8CDA1581-89BA-43E9-A0EA-36AF08FCD5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38013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197BAB1D-472E-46AC-8BCE-6F518B12D1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Thank you!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628BD0A9-845B-4AA4-9CC1-1C83120EEF1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ap2169@cam.ac.uk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D2C27A-849B-4F31-B277-AE1CA4D63F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93284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Title 25">
            <a:extLst>
              <a:ext uri="{FF2B5EF4-FFF2-40B4-BE49-F238E27FC236}">
                <a16:creationId xmlns:a16="http://schemas.microsoft.com/office/drawing/2014/main" id="{96F9FE2E-BBD8-4C35-80D1-6C5B65E6C6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WORLD ECONOMIC FORUM, 26.03.2020:</a:t>
            </a:r>
          </a:p>
        </p:txBody>
      </p:sp>
      <p:sp>
        <p:nvSpPr>
          <p:cNvPr id="27" name="Content Placeholder 26">
            <a:extLst>
              <a:ext uri="{FF2B5EF4-FFF2-40B4-BE49-F238E27FC236}">
                <a16:creationId xmlns:a16="http://schemas.microsoft.com/office/drawing/2014/main" id="{AFF7EE68-9C25-48DC-A5F3-3519EE60C6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19475" y="685800"/>
            <a:ext cx="7163858" cy="5486400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sz="3600" i="1" dirty="0"/>
          </a:p>
          <a:p>
            <a:pPr marL="0" indent="0">
              <a:buNone/>
            </a:pPr>
            <a:endParaRPr lang="en-US" sz="3600" i="1" dirty="0"/>
          </a:p>
          <a:p>
            <a:pPr marL="0" indent="0">
              <a:buNone/>
            </a:pPr>
            <a:r>
              <a:rPr lang="en-US" sz="3600" i="1" dirty="0"/>
              <a:t>Nearly 3 billion people around the globe under COVID-19 lockdowns.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29" name="Footer Placeholder 28">
            <a:extLst>
              <a:ext uri="{FF2B5EF4-FFF2-40B4-BE49-F238E27FC236}">
                <a16:creationId xmlns:a16="http://schemas.microsoft.com/office/drawing/2014/main" id="{8CDA1581-89BA-43E9-A0EA-36AF08FCD5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21417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E00F3688-FC46-4D0A-821F-A35C419C83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/>
              <a:t>When and how to exit?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E02AEE02-DBB7-4543-A5C1-2E8EDD55348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C9BAD8C7-87A9-44EB-B7C8-B4D779CD5D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87297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Title 25">
            <a:extLst>
              <a:ext uri="{FF2B5EF4-FFF2-40B4-BE49-F238E27FC236}">
                <a16:creationId xmlns:a16="http://schemas.microsoft.com/office/drawing/2014/main" id="{96F9FE2E-BBD8-4C35-80D1-6C5B65E6C6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457201"/>
            <a:ext cx="3200400" cy="1060881"/>
          </a:xfrm>
        </p:spPr>
        <p:txBody>
          <a:bodyPr>
            <a:normAutofit/>
          </a:bodyPr>
          <a:lstStyle/>
          <a:p>
            <a:r>
              <a:rPr lang="en-US" dirty="0"/>
              <a:t>World Health Organization:</a:t>
            </a:r>
          </a:p>
        </p:txBody>
      </p:sp>
      <p:sp>
        <p:nvSpPr>
          <p:cNvPr id="27" name="Content Placeholder 26">
            <a:extLst>
              <a:ext uri="{FF2B5EF4-FFF2-40B4-BE49-F238E27FC236}">
                <a16:creationId xmlns:a16="http://schemas.microsoft.com/office/drawing/2014/main" id="{AFF7EE68-9C25-48DC-A5F3-3519EE60C6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19475" y="685800"/>
            <a:ext cx="7163858" cy="548640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sz="3600" i="1" dirty="0"/>
          </a:p>
          <a:p>
            <a:pPr marL="0" indent="0">
              <a:buNone/>
            </a:pPr>
            <a:r>
              <a:rPr lang="en-US" sz="3600" i="1" dirty="0"/>
              <a:t>It would be “historic” to find a vaccine that can be distributed to all countries in 18 months to defeat the coronavirus.</a:t>
            </a:r>
            <a:endParaRPr lang="en-US" i="1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6B66F41C-C858-4178-B708-3C9DB30A04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74791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B6A0EE55-661E-4E32-8D4B-170DB7C7D8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SEIR model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Content Placeholder 5">
                <a:extLst>
                  <a:ext uri="{FF2B5EF4-FFF2-40B4-BE49-F238E27FC236}">
                    <a16:creationId xmlns:a16="http://schemas.microsoft.com/office/drawing/2014/main" id="{84B97D84-F2B2-4126-9BAC-8B5094529C10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261871" y="1828799"/>
                <a:ext cx="3869421" cy="4216893"/>
              </a:xfrm>
            </p:spPr>
            <p:txBody>
              <a:bodyPr numCol="1">
                <a:normAutofit/>
              </a:bodyPr>
              <a:lstStyle/>
              <a:p>
                <a:r>
                  <a:rPr lang="en-US" sz="1600" b="1" dirty="0">
                    <a:solidFill>
                      <a:srgbClr val="FF0000"/>
                    </a:solidFill>
                  </a:rPr>
                  <a:t>S</a:t>
                </a:r>
                <a:r>
                  <a:rPr lang="en-US" sz="1600" dirty="0"/>
                  <a:t>usceptible</a:t>
                </a:r>
              </a:p>
              <a:p>
                <a:r>
                  <a:rPr lang="en-US" sz="1600" b="1" dirty="0">
                    <a:solidFill>
                      <a:srgbClr val="FF0000"/>
                    </a:solidFill>
                  </a:rPr>
                  <a:t>E</a:t>
                </a:r>
                <a:r>
                  <a:rPr lang="en-US" sz="1600" dirty="0"/>
                  <a:t>xposed</a:t>
                </a:r>
              </a:p>
              <a:p>
                <a:r>
                  <a:rPr lang="en-US" sz="1600" b="1" dirty="0">
                    <a:solidFill>
                      <a:srgbClr val="FF0000"/>
                    </a:solidFill>
                  </a:rPr>
                  <a:t>I</a:t>
                </a:r>
                <a:r>
                  <a:rPr lang="en-US" sz="1600" dirty="0"/>
                  <a:t>nfected</a:t>
                </a:r>
              </a:p>
              <a:p>
                <a:r>
                  <a:rPr lang="en-US" sz="1600" b="1" dirty="0">
                    <a:solidFill>
                      <a:srgbClr val="FF0000"/>
                    </a:solidFill>
                  </a:rPr>
                  <a:t>R</a:t>
                </a:r>
                <a:r>
                  <a:rPr lang="en-US" sz="1600" dirty="0"/>
                  <a:t>emoved</a:t>
                </a:r>
              </a:p>
              <a:p>
                <a:endParaRPr lang="en-US" sz="1600" dirty="0"/>
              </a:p>
              <a:p>
                <a14:m>
                  <m:oMath xmlns:m="http://schemas.openxmlformats.org/officeDocument/2006/math">
                    <m:r>
                      <a:rPr lang="en-US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𝛽</m:t>
                    </m:r>
                  </m:oMath>
                </a14:m>
                <a:r>
                  <a:rPr lang="en-US" sz="1600" dirty="0"/>
                  <a:t> – transmission rate</a:t>
                </a:r>
              </a:p>
              <a:p>
                <a14:m>
                  <m:oMath xmlns:m="http://schemas.openxmlformats.org/officeDocument/2006/math">
                    <m:r>
                      <a:rPr lang="en-US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𝜎</m:t>
                    </m:r>
                  </m:oMath>
                </a14:m>
                <a:r>
                  <a:rPr lang="en-US" sz="1600" dirty="0"/>
                  <a:t> – incubation</a:t>
                </a:r>
              </a:p>
              <a:p>
                <a14:m>
                  <m:oMath xmlns:m="http://schemas.openxmlformats.org/officeDocument/2006/math">
                    <m:r>
                      <a:rPr lang="en-US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𝛾</m:t>
                    </m:r>
                  </m:oMath>
                </a14:m>
                <a:r>
                  <a:rPr lang="en-US" sz="1600" dirty="0"/>
                  <a:t> – recovery/death rate </a:t>
                </a:r>
              </a:p>
            </p:txBody>
          </p:sp>
        </mc:Choice>
        <mc:Fallback>
          <p:sp>
            <p:nvSpPr>
              <p:cNvPr id="6" name="Content Placeholder 5">
                <a:extLst>
                  <a:ext uri="{FF2B5EF4-FFF2-40B4-BE49-F238E27FC236}">
                    <a16:creationId xmlns:a16="http://schemas.microsoft.com/office/drawing/2014/main" id="{84B97D84-F2B2-4126-9BAC-8B5094529C10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261871" y="1828799"/>
                <a:ext cx="3869421" cy="4216893"/>
              </a:xfrm>
              <a:blipFill>
                <a:blip r:embed="rId2"/>
                <a:stretch>
                  <a:fillRect t="-72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DA8BAE45-9178-453B-B641-B2A66194C55D}"/>
                  </a:ext>
                </a:extLst>
              </p:cNvPr>
              <p:cNvSpPr txBox="1"/>
              <p:nvPr/>
            </p:nvSpPr>
            <p:spPr>
              <a:xfrm>
                <a:off x="6096000" y="1691322"/>
                <a:ext cx="1780166" cy="329942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"/>
                          <m:ctrlPr>
                            <a:rPr lang="pt-BR" sz="30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pt-BR" sz="3000" b="0" i="1" smtClean="0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sSup>
                                <m:sSupPr>
                                  <m:ctrlPr>
                                    <a:rPr lang="en-US" sz="30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3000" b="0" i="1" smtClean="0">
                                      <a:latin typeface="Cambria Math" panose="02040503050406030204" pitchFamily="18" charset="0"/>
                                    </a:rPr>
                                    <m:t>𝑆</m:t>
                                  </m:r>
                                </m:e>
                                <m:sup>
                                  <m:r>
                                    <a:rPr lang="en-US" sz="3000" b="0" i="1" smtClean="0">
                                      <a:latin typeface="Cambria Math" panose="02040503050406030204" pitchFamily="18" charset="0"/>
                                    </a:rPr>
                                    <m:t>′</m:t>
                                  </m:r>
                                </m:sup>
                              </m:sSup>
                              <m:r>
                                <a:rPr lang="en-US" sz="3000" b="0" i="1" smtClean="0">
                                  <a:latin typeface="Cambria Math" panose="02040503050406030204" pitchFamily="18" charset="0"/>
                                </a:rPr>
                                <m:t>=−</m:t>
                              </m:r>
                              <m:f>
                                <m:fPr>
                                  <m:ctrlPr>
                                    <a:rPr lang="en-US" sz="30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30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𝛽</m:t>
                                  </m:r>
                                  <m:r>
                                    <a:rPr lang="en-US" sz="30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 </m:t>
                                  </m:r>
                                  <m:r>
                                    <a:rPr lang="en-US" sz="30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𝑆</m:t>
                                  </m:r>
                                  <m:r>
                                    <a:rPr lang="en-US" sz="30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 </m:t>
                                  </m:r>
                                  <m:r>
                                    <a:rPr lang="en-US" sz="30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𝐼</m:t>
                                  </m:r>
                                </m:num>
                                <m:den>
                                  <m:r>
                                    <a:rPr lang="en-US" sz="3000" b="0" i="1" smtClean="0">
                                      <a:latin typeface="Cambria Math" panose="02040503050406030204" pitchFamily="18" charset="0"/>
                                    </a:rPr>
                                    <m:t>𝑁</m:t>
                                  </m:r>
                                </m:den>
                              </m:f>
                            </m:e>
                            <m:e>
                              <m:sSup>
                                <m:sSupPr>
                                  <m:ctrlPr>
                                    <a:rPr lang="en-US" sz="30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3000" b="0" i="1" smtClean="0">
                                      <a:latin typeface="Cambria Math" panose="02040503050406030204" pitchFamily="18" charset="0"/>
                                    </a:rPr>
                                    <m:t>𝐸</m:t>
                                  </m:r>
                                </m:e>
                                <m:sup>
                                  <m:r>
                                    <a:rPr lang="en-US" sz="3000" b="0" i="1" smtClean="0">
                                      <a:latin typeface="Cambria Math" panose="02040503050406030204" pitchFamily="18" charset="0"/>
                                    </a:rPr>
                                    <m:t>′</m:t>
                                  </m:r>
                                </m:sup>
                              </m:sSup>
                              <m:r>
                                <a:rPr lang="en-US" sz="3000" b="0" i="1" smtClean="0"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f>
                                <m:fPr>
                                  <m:ctrlPr>
                                    <a:rPr lang="en-US" sz="30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30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𝛽</m:t>
                                  </m:r>
                                  <m:r>
                                    <a:rPr lang="en-US" sz="30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 </m:t>
                                  </m:r>
                                  <m:r>
                                    <a:rPr lang="en-US" sz="30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𝑆</m:t>
                                  </m:r>
                                  <m:r>
                                    <a:rPr lang="en-US" sz="30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 </m:t>
                                  </m:r>
                                  <m:r>
                                    <a:rPr lang="en-US" sz="30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𝐼</m:t>
                                  </m:r>
                                </m:num>
                                <m:den>
                                  <m:r>
                                    <a:rPr lang="en-US" sz="3000" i="1">
                                      <a:latin typeface="Cambria Math" panose="02040503050406030204" pitchFamily="18" charset="0"/>
                                    </a:rPr>
                                    <m:t>𝑁</m:t>
                                  </m:r>
                                </m:den>
                              </m:f>
                              <m:r>
                                <a:rPr lang="en-US" sz="30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3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𝜎</m:t>
                              </m:r>
                              <m:r>
                                <a:rPr lang="en-US" sz="3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𝐸</m:t>
                              </m:r>
                            </m:e>
                            <m:e>
                              <m:sSup>
                                <m:sSupPr>
                                  <m:ctrlPr>
                                    <a:rPr lang="en-US" sz="30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3000" b="0" i="1" smtClean="0">
                                      <a:latin typeface="Cambria Math" panose="02040503050406030204" pitchFamily="18" charset="0"/>
                                    </a:rPr>
                                    <m:t>𝐼</m:t>
                                  </m:r>
                                </m:e>
                                <m:sup>
                                  <m:r>
                                    <a:rPr lang="en-US" sz="3000" b="0" i="1" smtClean="0">
                                      <a:latin typeface="Cambria Math" panose="02040503050406030204" pitchFamily="18" charset="0"/>
                                    </a:rPr>
                                    <m:t>′</m:t>
                                  </m:r>
                                </m:sup>
                              </m:sSup>
                              <m:r>
                                <a:rPr lang="en-US" sz="3000" b="0" i="1" smtClean="0"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r>
                                <a:rPr lang="en-US" sz="3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𝜎</m:t>
                              </m:r>
                              <m:r>
                                <a:rPr lang="en-US" sz="3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𝐸</m:t>
                              </m:r>
                              <m:r>
                                <a:rPr lang="en-US" sz="3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3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𝛾</m:t>
                              </m:r>
                              <m:r>
                                <a:rPr lang="en-US" sz="3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𝐼</m:t>
                              </m:r>
                            </m:e>
                            <m:e>
                              <m:sSup>
                                <m:sSupPr>
                                  <m:ctrlPr>
                                    <a:rPr lang="en-US" sz="30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3000" b="0" i="1" smtClean="0">
                                      <a:latin typeface="Cambria Math" panose="02040503050406030204" pitchFamily="18" charset="0"/>
                                    </a:rPr>
                                    <m:t>𝑅</m:t>
                                  </m:r>
                                </m:e>
                                <m:sup>
                                  <m:r>
                                    <a:rPr lang="en-US" sz="3000" b="0" i="1" smtClean="0">
                                      <a:latin typeface="Cambria Math" panose="02040503050406030204" pitchFamily="18" charset="0"/>
                                    </a:rPr>
                                    <m:t>′</m:t>
                                  </m:r>
                                </m:sup>
                              </m:sSup>
                              <m:r>
                                <a:rPr lang="en-US" sz="3000" b="0" i="1" smtClean="0"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r>
                                <a:rPr lang="en-US" sz="3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𝛾</m:t>
                              </m:r>
                              <m:r>
                                <a:rPr lang="en-US" sz="3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𝐼</m:t>
                              </m:r>
                            </m:e>
                            <m:e>
                              <m:r>
                                <m:rPr>
                                  <m:nor/>
                                </m:rPr>
                                <a:rPr lang="en-US" sz="3000" i="1" dirty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S</m:t>
                              </m:r>
                              <m:r>
                                <m:rPr>
                                  <m:nor/>
                                </m:rPr>
                                <a:rPr lang="en-US" sz="3000" i="1" dirty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 + </m:t>
                              </m:r>
                              <m:r>
                                <m:rPr>
                                  <m:nor/>
                                </m:rPr>
                                <a:rPr lang="en-US" sz="3000" i="1" dirty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E</m:t>
                              </m:r>
                              <m:r>
                                <m:rPr>
                                  <m:nor/>
                                </m:rPr>
                                <a:rPr lang="en-US" sz="3000" i="1" dirty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 + </m:t>
                              </m:r>
                              <m:r>
                                <m:rPr>
                                  <m:nor/>
                                </m:rPr>
                                <a:rPr lang="en-US" sz="3000" i="1" dirty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I</m:t>
                              </m:r>
                              <m:r>
                                <m:rPr>
                                  <m:nor/>
                                </m:rPr>
                                <a:rPr lang="en-US" sz="3000" i="1" dirty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 + </m:t>
                              </m:r>
                              <m:r>
                                <m:rPr>
                                  <m:nor/>
                                </m:rPr>
                                <a:rPr lang="en-US" sz="3000" i="1" dirty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R</m:t>
                              </m:r>
                              <m:r>
                                <m:rPr>
                                  <m:nor/>
                                </m:rPr>
                                <a:rPr lang="en-US" sz="3000" i="1" dirty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 = </m:t>
                              </m:r>
                              <m:r>
                                <m:rPr>
                                  <m:nor/>
                                </m:rPr>
                                <a:rPr lang="en-US" sz="3000" i="1" dirty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N</m:t>
                              </m:r>
                              <m:r>
                                <m:rPr>
                                  <m:nor/>
                                </m:rPr>
                                <a:rPr lang="en-US" sz="3000" i="1" dirty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  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en-US" sz="3000" dirty="0"/>
              </a:p>
            </p:txBody>
          </p:sp>
        </mc:Choice>
        <mc:Fallback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DA8BAE45-9178-453B-B641-B2A66194C55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6000" y="1691322"/>
                <a:ext cx="1780166" cy="3299429"/>
              </a:xfrm>
              <a:prstGeom prst="rect">
                <a:avLst/>
              </a:prstGeom>
              <a:blipFill>
                <a:blip r:embed="rId3"/>
                <a:stretch>
                  <a:fillRect r="-7842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TextBox 10">
            <a:extLst>
              <a:ext uri="{FF2B5EF4-FFF2-40B4-BE49-F238E27FC236}">
                <a16:creationId xmlns:a16="http://schemas.microsoft.com/office/drawing/2014/main" id="{16C1C37C-B79E-4B3D-AD7B-74802AC7BF45}"/>
              </a:ext>
            </a:extLst>
          </p:cNvPr>
          <p:cNvSpPr txBox="1"/>
          <p:nvPr/>
        </p:nvSpPr>
        <p:spPr>
          <a:xfrm>
            <a:off x="1260629" y="6045692"/>
            <a:ext cx="909073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i="1" dirty="0" err="1"/>
              <a:t>Kermack</a:t>
            </a:r>
            <a:r>
              <a:rPr lang="en-US" sz="1400" i="1" dirty="0"/>
              <a:t>, W. O., McKendrick, A. G., 1927, "A Contribution to the Mathematical Theory of Epidemics"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7142514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B6A0EE55-661E-4E32-8D4B-170DB7C7D8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Revised SEIR model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Content Placeholder 5">
                <a:extLst>
                  <a:ext uri="{FF2B5EF4-FFF2-40B4-BE49-F238E27FC236}">
                    <a16:creationId xmlns:a16="http://schemas.microsoft.com/office/drawing/2014/main" id="{84B97D84-F2B2-4126-9BAC-8B5094529C10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261871" y="1828799"/>
                <a:ext cx="3869421" cy="4216893"/>
              </a:xfrm>
            </p:spPr>
            <p:txBody>
              <a:bodyPr numCol="1">
                <a:normAutofit lnSpcReduction="10000"/>
              </a:bodyPr>
              <a:lstStyle/>
              <a:p>
                <a:r>
                  <a:rPr lang="en-US" sz="1600" b="1" dirty="0">
                    <a:solidFill>
                      <a:srgbClr val="FF0000"/>
                    </a:solidFill>
                  </a:rPr>
                  <a:t>S</a:t>
                </a:r>
                <a:r>
                  <a:rPr lang="en-US" sz="1600" dirty="0"/>
                  <a:t>usceptible</a:t>
                </a:r>
              </a:p>
              <a:p>
                <a:r>
                  <a:rPr lang="en-US" sz="1600" b="1" dirty="0">
                    <a:solidFill>
                      <a:srgbClr val="FF0000"/>
                    </a:solidFill>
                  </a:rPr>
                  <a:t>E</a:t>
                </a:r>
                <a:r>
                  <a:rPr lang="en-US" sz="1600" dirty="0"/>
                  <a:t>xposed</a:t>
                </a:r>
              </a:p>
              <a:p>
                <a:r>
                  <a:rPr lang="en-US" sz="1600" b="1" dirty="0">
                    <a:solidFill>
                      <a:srgbClr val="FF0000"/>
                    </a:solidFill>
                  </a:rPr>
                  <a:t>I</a:t>
                </a:r>
                <a:r>
                  <a:rPr lang="en-US" sz="1600" dirty="0"/>
                  <a:t>nfected</a:t>
                </a:r>
              </a:p>
              <a:p>
                <a:r>
                  <a:rPr lang="en-US" sz="1600" b="1" dirty="0">
                    <a:solidFill>
                      <a:srgbClr val="FF0000"/>
                    </a:solidFill>
                  </a:rPr>
                  <a:t>R</a:t>
                </a:r>
                <a:r>
                  <a:rPr lang="en-US" sz="1600" dirty="0"/>
                  <a:t>emoved</a:t>
                </a:r>
              </a:p>
              <a:p>
                <a:r>
                  <a:rPr lang="en-US" sz="1600" dirty="0"/>
                  <a:t>D - public perception</a:t>
                </a:r>
              </a:p>
              <a:p>
                <a:endParaRPr lang="en-US" sz="1600" dirty="0"/>
              </a:p>
              <a:p>
                <a14:m>
                  <m:oMath xmlns:m="http://schemas.openxmlformats.org/officeDocument/2006/math">
                    <m:r>
                      <a:rPr lang="en-US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𝛽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𝑡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1600" dirty="0"/>
                  <a:t> – transmission rate</a:t>
                </a:r>
              </a:p>
              <a:p>
                <a14:m>
                  <m:oMath xmlns:m="http://schemas.openxmlformats.org/officeDocument/2006/math">
                    <m:r>
                      <a:rPr lang="en-US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𝜎</m:t>
                    </m:r>
                  </m:oMath>
                </a14:m>
                <a:r>
                  <a:rPr lang="en-US" sz="1600" dirty="0"/>
                  <a:t> – incubation</a:t>
                </a:r>
              </a:p>
              <a:p>
                <a14:m>
                  <m:oMath xmlns:m="http://schemas.openxmlformats.org/officeDocument/2006/math">
                    <m:r>
                      <a:rPr lang="en-US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𝛾</m:t>
                    </m:r>
                  </m:oMath>
                </a14:m>
                <a:r>
                  <a:rPr lang="en-US" sz="1600" dirty="0"/>
                  <a:t> – recovery/death rate </a:t>
                </a:r>
              </a:p>
              <a:p>
                <a:r>
                  <a:rPr lang="en-US" sz="1600" dirty="0"/>
                  <a:t>d – proportion of severe cases/deaths</a:t>
                </a:r>
              </a:p>
            </p:txBody>
          </p:sp>
        </mc:Choice>
        <mc:Fallback>
          <p:sp>
            <p:nvSpPr>
              <p:cNvPr id="6" name="Content Placeholder 5">
                <a:extLst>
                  <a:ext uri="{FF2B5EF4-FFF2-40B4-BE49-F238E27FC236}">
                    <a16:creationId xmlns:a16="http://schemas.microsoft.com/office/drawing/2014/main" id="{84B97D84-F2B2-4126-9BAC-8B5094529C10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261871" y="1828799"/>
                <a:ext cx="3869421" cy="4216893"/>
              </a:xfrm>
              <a:blipFill>
                <a:blip r:embed="rId2"/>
                <a:stretch>
                  <a:fillRect t="-130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DA8BAE45-9178-453B-B641-B2A66194C55D}"/>
                  </a:ext>
                </a:extLst>
              </p:cNvPr>
              <p:cNvSpPr txBox="1"/>
              <p:nvPr/>
            </p:nvSpPr>
            <p:spPr>
              <a:xfrm>
                <a:off x="6096000" y="1691322"/>
                <a:ext cx="1780166" cy="376109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"/>
                          <m:ctrlPr>
                            <a:rPr lang="pt-BR" sz="30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pt-BR" sz="3000" b="0" i="1" smtClean="0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sSup>
                                <m:sSupPr>
                                  <m:ctrlPr>
                                    <a:rPr lang="en-US" sz="30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3000" b="0" i="1" smtClean="0">
                                      <a:latin typeface="Cambria Math" panose="02040503050406030204" pitchFamily="18" charset="0"/>
                                    </a:rPr>
                                    <m:t>𝑆</m:t>
                                  </m:r>
                                </m:e>
                                <m:sup>
                                  <m:r>
                                    <a:rPr lang="en-US" sz="3000" b="0" i="1" smtClean="0">
                                      <a:latin typeface="Cambria Math" panose="02040503050406030204" pitchFamily="18" charset="0"/>
                                    </a:rPr>
                                    <m:t>′</m:t>
                                  </m:r>
                                </m:sup>
                              </m:sSup>
                              <m:r>
                                <a:rPr lang="en-US" sz="3000" b="0" i="1" smtClean="0">
                                  <a:latin typeface="Cambria Math" panose="02040503050406030204" pitchFamily="18" charset="0"/>
                                </a:rPr>
                                <m:t>=−</m:t>
                              </m:r>
                              <m:f>
                                <m:fPr>
                                  <m:ctrlPr>
                                    <a:rPr lang="en-US" sz="30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30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𝛽</m:t>
                                  </m:r>
                                  <m:r>
                                    <a:rPr lang="en-US" sz="30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(</m:t>
                                  </m:r>
                                  <m:r>
                                    <a:rPr lang="en-US" sz="30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𝑡</m:t>
                                  </m:r>
                                  <m:r>
                                    <a:rPr lang="en-US" sz="30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) </m:t>
                                  </m:r>
                                  <m:r>
                                    <a:rPr lang="en-US" sz="30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𝑆</m:t>
                                  </m:r>
                                  <m:r>
                                    <a:rPr lang="en-US" sz="30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 </m:t>
                                  </m:r>
                                  <m:r>
                                    <a:rPr lang="en-US" sz="30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𝐼</m:t>
                                  </m:r>
                                </m:num>
                                <m:den>
                                  <m:r>
                                    <a:rPr lang="en-US" sz="3000" b="0" i="1" smtClean="0">
                                      <a:latin typeface="Cambria Math" panose="02040503050406030204" pitchFamily="18" charset="0"/>
                                    </a:rPr>
                                    <m:t>𝑁</m:t>
                                  </m:r>
                                </m:den>
                              </m:f>
                            </m:e>
                            <m:e>
                              <m:sSup>
                                <m:sSupPr>
                                  <m:ctrlPr>
                                    <a:rPr lang="en-US" sz="30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3000" b="0" i="1" smtClean="0">
                                      <a:latin typeface="Cambria Math" panose="02040503050406030204" pitchFamily="18" charset="0"/>
                                    </a:rPr>
                                    <m:t>𝐸</m:t>
                                  </m:r>
                                </m:e>
                                <m:sup>
                                  <m:r>
                                    <a:rPr lang="en-US" sz="3000" b="0" i="1" smtClean="0">
                                      <a:latin typeface="Cambria Math" panose="02040503050406030204" pitchFamily="18" charset="0"/>
                                    </a:rPr>
                                    <m:t>′</m:t>
                                  </m:r>
                                </m:sup>
                              </m:sSup>
                              <m:r>
                                <a:rPr lang="en-US" sz="3000" b="0" i="1" smtClean="0"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f>
                                <m:fPr>
                                  <m:ctrlPr>
                                    <a:rPr lang="en-US" sz="30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30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𝛽</m:t>
                                  </m:r>
                                  <m:r>
                                    <a:rPr lang="en-US" sz="30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 </m:t>
                                  </m:r>
                                  <m:r>
                                    <a:rPr lang="en-US" sz="30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𝑆</m:t>
                                  </m:r>
                                  <m:r>
                                    <a:rPr lang="en-US" sz="30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 </m:t>
                                  </m:r>
                                  <m:r>
                                    <a:rPr lang="en-US" sz="30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𝐼</m:t>
                                  </m:r>
                                </m:num>
                                <m:den>
                                  <m:r>
                                    <a:rPr lang="en-US" sz="3000" i="1">
                                      <a:latin typeface="Cambria Math" panose="02040503050406030204" pitchFamily="18" charset="0"/>
                                    </a:rPr>
                                    <m:t>𝑁</m:t>
                                  </m:r>
                                </m:den>
                              </m:f>
                              <m:r>
                                <a:rPr lang="en-US" sz="30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3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𝜎</m:t>
                              </m:r>
                              <m:r>
                                <a:rPr lang="en-US" sz="3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𝐸</m:t>
                              </m:r>
                            </m:e>
                            <m:e>
                              <m:sSup>
                                <m:sSupPr>
                                  <m:ctrlPr>
                                    <a:rPr lang="en-US" sz="30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3000" b="0" i="1" smtClean="0">
                                      <a:latin typeface="Cambria Math" panose="02040503050406030204" pitchFamily="18" charset="0"/>
                                    </a:rPr>
                                    <m:t>𝐼</m:t>
                                  </m:r>
                                </m:e>
                                <m:sup>
                                  <m:r>
                                    <a:rPr lang="en-US" sz="3000" b="0" i="1" smtClean="0">
                                      <a:latin typeface="Cambria Math" panose="02040503050406030204" pitchFamily="18" charset="0"/>
                                    </a:rPr>
                                    <m:t>′</m:t>
                                  </m:r>
                                </m:sup>
                              </m:sSup>
                              <m:r>
                                <a:rPr lang="en-US" sz="3000" b="0" i="1" smtClean="0"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r>
                                <a:rPr lang="en-US" sz="3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𝜎</m:t>
                              </m:r>
                              <m:r>
                                <a:rPr lang="en-US" sz="3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𝐸</m:t>
                              </m:r>
                              <m:r>
                                <a:rPr lang="en-US" sz="3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3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𝛾</m:t>
                              </m:r>
                              <m:r>
                                <a:rPr lang="en-US" sz="3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𝐼</m:t>
                              </m:r>
                            </m:e>
                            <m:e>
                              <m:sSup>
                                <m:sSupPr>
                                  <m:ctrlPr>
                                    <a:rPr lang="en-US" sz="30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3000" b="0" i="1" smtClean="0">
                                      <a:latin typeface="Cambria Math" panose="02040503050406030204" pitchFamily="18" charset="0"/>
                                    </a:rPr>
                                    <m:t>𝑅</m:t>
                                  </m:r>
                                </m:e>
                                <m:sup>
                                  <m:r>
                                    <a:rPr lang="en-US" sz="3000" b="0" i="1" smtClean="0">
                                      <a:latin typeface="Cambria Math" panose="02040503050406030204" pitchFamily="18" charset="0"/>
                                    </a:rPr>
                                    <m:t>′</m:t>
                                  </m:r>
                                </m:sup>
                              </m:sSup>
                              <m:r>
                                <a:rPr lang="en-US" sz="3000" b="0" i="1" smtClean="0"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r>
                                <a:rPr lang="en-US" sz="3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𝛾</m:t>
                              </m:r>
                              <m:r>
                                <a:rPr lang="en-US" sz="3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𝐼</m:t>
                              </m:r>
                            </m:e>
                            <m:e>
                              <m:sSup>
                                <m:sSupPr>
                                  <m:ctrlPr>
                                    <a:rPr lang="en-US" sz="30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30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𝐷</m:t>
                                  </m:r>
                                </m:e>
                                <m:sup>
                                  <m:r>
                                    <a:rPr lang="en-US" sz="30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′</m:t>
                                  </m:r>
                                </m:sup>
                              </m:sSup>
                              <m:r>
                                <a:rPr lang="en-US" sz="3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=</m:t>
                              </m:r>
                              <m:r>
                                <a:rPr lang="en-US" sz="3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𝑑</m:t>
                              </m:r>
                              <m:r>
                                <a:rPr lang="en-US" sz="3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𝛾</m:t>
                              </m:r>
                              <m:r>
                                <a:rPr lang="en-US" sz="3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𝐼</m:t>
                              </m:r>
                            </m:e>
                            <m:e>
                              <m:r>
                                <m:rPr>
                                  <m:nor/>
                                </m:rPr>
                                <a:rPr lang="en-US" sz="3000" i="1" dirty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S</m:t>
                              </m:r>
                              <m:r>
                                <m:rPr>
                                  <m:nor/>
                                </m:rPr>
                                <a:rPr lang="en-US" sz="3000" i="1" dirty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 + </m:t>
                              </m:r>
                              <m:r>
                                <m:rPr>
                                  <m:nor/>
                                </m:rPr>
                                <a:rPr lang="en-US" sz="3000" i="1" dirty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E</m:t>
                              </m:r>
                              <m:r>
                                <m:rPr>
                                  <m:nor/>
                                </m:rPr>
                                <a:rPr lang="en-US" sz="3000" i="1" dirty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 + </m:t>
                              </m:r>
                              <m:r>
                                <m:rPr>
                                  <m:nor/>
                                </m:rPr>
                                <a:rPr lang="en-US" sz="3000" i="1" dirty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I</m:t>
                              </m:r>
                              <m:r>
                                <m:rPr>
                                  <m:nor/>
                                </m:rPr>
                                <a:rPr lang="en-US" sz="3000" i="1" dirty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 + </m:t>
                              </m:r>
                              <m:r>
                                <m:rPr>
                                  <m:nor/>
                                </m:rPr>
                                <a:rPr lang="en-US" sz="3000" i="1" dirty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R</m:t>
                              </m:r>
                              <m:r>
                                <m:rPr>
                                  <m:nor/>
                                </m:rPr>
                                <a:rPr lang="en-US" sz="3000" i="1" dirty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 = </m:t>
                              </m:r>
                              <m:r>
                                <m:rPr>
                                  <m:nor/>
                                </m:rPr>
                                <a:rPr lang="en-US" sz="3000" i="1" dirty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N</m:t>
                              </m:r>
                              <m:r>
                                <m:rPr>
                                  <m:nor/>
                                </m:rPr>
                                <a:rPr lang="en-US" sz="3000" i="1" dirty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  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en-US" sz="3000" dirty="0"/>
              </a:p>
            </p:txBody>
          </p:sp>
        </mc:Choice>
        <mc:Fallback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DA8BAE45-9178-453B-B641-B2A66194C55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6000" y="1691322"/>
                <a:ext cx="1780166" cy="3761094"/>
              </a:xfrm>
              <a:prstGeom prst="rect">
                <a:avLst/>
              </a:prstGeom>
              <a:blipFill>
                <a:blip r:embed="rId3"/>
                <a:stretch>
                  <a:fillRect r="-7842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Box 6">
            <a:extLst>
              <a:ext uri="{FF2B5EF4-FFF2-40B4-BE49-F238E27FC236}">
                <a16:creationId xmlns:a16="http://schemas.microsoft.com/office/drawing/2014/main" id="{BE25D0E6-391F-4AAE-AE95-8CB7779FF1A2}"/>
              </a:ext>
            </a:extLst>
          </p:cNvPr>
          <p:cNvSpPr txBox="1"/>
          <p:nvPr/>
        </p:nvSpPr>
        <p:spPr>
          <a:xfrm>
            <a:off x="1260629" y="6045692"/>
            <a:ext cx="909073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i="1" dirty="0"/>
              <a:t>He et al., 2013, “Inferring the causes of the three waves of the 1918 influenza pandemic in England and Wales”</a:t>
            </a:r>
          </a:p>
        </p:txBody>
      </p:sp>
    </p:spTree>
    <p:extLst>
      <p:ext uri="{BB962C8B-B14F-4D97-AF65-F5344CB8AC3E}">
        <p14:creationId xmlns:p14="http://schemas.microsoft.com/office/powerpoint/2010/main" val="31117488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B20C5E-E752-4B14-956B-D969FF8DA1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Revised SEIR model, continued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8AB1978E-CCDB-42F2-B968-AF9C1EEB00DE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𝛽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𝛽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1−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𝛼</m:t>
                          </m:r>
                        </m:e>
                      </m:d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1−</m:t>
                              </m:r>
                              <m:f>
                                <m:f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𝐷</m:t>
                                  </m:r>
                                </m:num>
                                <m:den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𝑁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𝑘</m:t>
                          </m:r>
                        </m:sup>
                      </m:sSup>
                    </m:oMath>
                  </m:oMathPara>
                </a14:m>
                <a:endParaRPr lang="en-US" b="0" dirty="0">
                  <a:ea typeface="Cambria Math" panose="02040503050406030204" pitchFamily="18" charset="0"/>
                </a:endParaRPr>
              </a:p>
              <a:p>
                <a:pPr marL="0" indent="0">
                  <a:buNone/>
                </a:pPr>
                <a:endParaRPr lang="en-US" dirty="0"/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𝛽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US" dirty="0"/>
                  <a:t> – initial transmission rate of the disease</a:t>
                </a:r>
              </a:p>
              <a:p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</m:oMath>
                </a14:m>
                <a:r>
                  <a:rPr lang="en-US" dirty="0"/>
                  <a:t> – governmental action strength</a:t>
                </a:r>
              </a:p>
              <a:p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US" dirty="0"/>
                  <a:t> – intensity of public response</a:t>
                </a:r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8AB1978E-CCDB-42F2-B968-AF9C1EEB00D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25304EE-2FDD-4950-8CCF-A9A115E71B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307ABE1-9424-4A61-9884-8F233F410452}"/>
              </a:ext>
            </a:extLst>
          </p:cNvPr>
          <p:cNvSpPr txBox="1"/>
          <p:nvPr/>
        </p:nvSpPr>
        <p:spPr>
          <a:xfrm>
            <a:off x="1260629" y="6045692"/>
            <a:ext cx="909073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i="1" dirty="0"/>
              <a:t>Lin et al., 2020, “A conceptual model for the coronavirus disease 2019 (COVID-19) outbreak in Wuhan, China with individual reaction and governmental action”</a:t>
            </a:r>
          </a:p>
          <a:p>
            <a:endParaRPr lang="en-US" sz="1400" i="1" dirty="0"/>
          </a:p>
        </p:txBody>
      </p:sp>
    </p:spTree>
    <p:extLst>
      <p:ext uri="{BB962C8B-B14F-4D97-AF65-F5344CB8AC3E}">
        <p14:creationId xmlns:p14="http://schemas.microsoft.com/office/powerpoint/2010/main" val="35862463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5D8AC5-CCC5-4F2A-89A4-AEC4962BD7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Context: South Africa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4D8B72-1F06-49BF-9580-EE01F1BA1B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Population: 56.72 million</a:t>
            </a:r>
          </a:p>
          <a:p>
            <a:r>
              <a:rPr lang="en-US" dirty="0"/>
              <a:t>Timeline:</a:t>
            </a:r>
          </a:p>
          <a:p>
            <a:pPr lvl="1"/>
            <a:r>
              <a:rPr lang="en-US" dirty="0"/>
              <a:t>March 1 – First case</a:t>
            </a:r>
          </a:p>
          <a:p>
            <a:pPr lvl="1"/>
            <a:r>
              <a:rPr lang="en-US" dirty="0"/>
              <a:t>March 15 – State of disaster declared</a:t>
            </a:r>
          </a:p>
          <a:p>
            <a:pPr lvl="1"/>
            <a:r>
              <a:rPr lang="en-US" dirty="0"/>
              <a:t>March 23 – National lockdown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16F5CA2-A50D-4910-A5FF-3F6E7B1D56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53756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3BE5BD-8F2F-45A4-8E54-CABE2F0E94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Scenario 0: where we are right now</a:t>
            </a:r>
          </a:p>
        </p:txBody>
      </p:sp>
      <p:pic>
        <p:nvPicPr>
          <p:cNvPr id="6" name="Content Placeholder 5" descr="A picture containing screenshot&#10;&#10;Description automatically generated">
            <a:extLst>
              <a:ext uri="{FF2B5EF4-FFF2-40B4-BE49-F238E27FC236}">
                <a16:creationId xmlns:a16="http://schemas.microsoft.com/office/drawing/2014/main" id="{08BC386A-1B7D-4CC0-852C-FC26D1661C3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012495" y="2340390"/>
            <a:ext cx="5093860" cy="3328158"/>
          </a:xfr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EB3573E-C523-48B6-B03C-B358161C3E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9374915"/>
      </p:ext>
    </p:extLst>
  </p:cSld>
  <p:clrMapOvr>
    <a:masterClrMapping/>
  </p:clrMapOvr>
</p:sld>
</file>

<file path=ppt/theme/theme1.xml><?xml version="1.0" encoding="utf-8"?>
<a:theme xmlns:a="http://schemas.openxmlformats.org/drawingml/2006/main" name="View">
  <a:themeElements>
    <a:clrScheme name="View">
      <a:dk1>
        <a:srgbClr val="000000"/>
      </a:dk1>
      <a:lt1>
        <a:srgbClr val="FFFFFF"/>
      </a:lt1>
      <a:dk2>
        <a:srgbClr val="46464A"/>
      </a:dk2>
      <a:lt2>
        <a:srgbClr val="D6D3CC"/>
      </a:lt2>
      <a:accent1>
        <a:srgbClr val="6F6F74"/>
      </a:accent1>
      <a:accent2>
        <a:srgbClr val="92A9B9"/>
      </a:accent2>
      <a:accent3>
        <a:srgbClr val="A7B789"/>
      </a:accent3>
      <a:accent4>
        <a:srgbClr val="B9A489"/>
      </a:accent4>
      <a:accent5>
        <a:srgbClr val="8D6374"/>
      </a:accent5>
      <a:accent6>
        <a:srgbClr val="9B7362"/>
      </a:accent6>
      <a:hlink>
        <a:srgbClr val="67AABF"/>
      </a:hlink>
      <a:folHlink>
        <a:srgbClr val="ABAFA5"/>
      </a:folHlink>
    </a:clrScheme>
    <a:fontScheme name="View">
      <a:maj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View">
      <a:fillStyleLst>
        <a:solidFill>
          <a:schemeClr val="phClr"/>
        </a:solidFill>
        <a:solidFill>
          <a:schemeClr val="phClr">
            <a:tint val="60000"/>
            <a:satMod val="120000"/>
          </a:schemeClr>
        </a:solidFill>
        <a:solidFill>
          <a:schemeClr val="phClr">
            <a:shade val="75000"/>
            <a:satMod val="16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3970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95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240" dir="5400000" algn="tl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9525" prstMaterial="flat">
            <a:bevelT w="0" h="0" prst="coolSlant"/>
            <a:contourClr>
              <a:schemeClr val="phClr">
                <a:shade val="35000"/>
                <a:satMod val="130000"/>
              </a:schemeClr>
            </a:contourClr>
          </a:sp3d>
        </a:effectStyle>
        <a:effectStyle>
          <a:effectLst>
            <a:outerShdw blurRad="76200" dist="25400" dir="5400000" algn="tl" rotWithShape="0">
              <a:srgbClr val="000000">
                <a:alpha val="5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9050" prstMaterial="flat">
            <a:bevelT w="0" h="0" prst="coolSlant"/>
            <a:contourClr>
              <a:schemeClr val="phClr">
                <a:shade val="25000"/>
                <a:satMod val="14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4000"/>
                <a:shade val="98000"/>
                <a:satMod val="130000"/>
                <a:lumMod val="102000"/>
              </a:schemeClr>
            </a:gs>
            <a:gs pos="100000">
              <a:schemeClr val="phClr">
                <a:tint val="98000"/>
                <a:shade val="78000"/>
                <a:satMod val="14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iew" id="{BA0EB5A6-F2D4-4F82-977B-64ADEE4A2A69}" vid="{3969A8A2-35DB-4E3B-8885-16FD2056867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TM03457515[[fn=View]]</Template>
  <TotalTime>2824</TotalTime>
  <Words>442</Words>
  <Application>Microsoft Office PowerPoint</Application>
  <PresentationFormat>Widescreen</PresentationFormat>
  <Paragraphs>84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3" baseType="lpstr">
      <vt:lpstr>Arial</vt:lpstr>
      <vt:lpstr>Calibri</vt:lpstr>
      <vt:lpstr>Cambria Math</vt:lpstr>
      <vt:lpstr>Century Schoolbook</vt:lpstr>
      <vt:lpstr>Wingdings 2</vt:lpstr>
      <vt:lpstr>View</vt:lpstr>
      <vt:lpstr>Exploring lockdown exit strategies</vt:lpstr>
      <vt:lpstr>WORLD ECONOMIC FORUM, 26.03.2020:</vt:lpstr>
      <vt:lpstr>When and how to exit?</vt:lpstr>
      <vt:lpstr>World Health Organization:</vt:lpstr>
      <vt:lpstr>SEIR model</vt:lpstr>
      <vt:lpstr>Revised SEIR model</vt:lpstr>
      <vt:lpstr>Revised SEIR model, continued</vt:lpstr>
      <vt:lpstr>Context: South Africa</vt:lpstr>
      <vt:lpstr>Scenario 0: where we are right now</vt:lpstr>
      <vt:lpstr>Scenario 1: lockdown ends, no further action</vt:lpstr>
      <vt:lpstr>Scenario 2: strict lockdown for 6 months</vt:lpstr>
      <vt:lpstr>Scenario 3: half-measure for 6 months</vt:lpstr>
      <vt:lpstr>Optimization setup</vt:lpstr>
      <vt:lpstr>Economic constraint</vt:lpstr>
      <vt:lpstr>Optimized scenario</vt:lpstr>
      <vt:lpstr>Imperial College, London; US federal plan; other experts:</vt:lpstr>
      <vt:lpstr>Thank you!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Exploring lockdown exit strategies</dc:title>
  <dc:creator>Andrei Paleyes</dc:creator>
  <cp:lastModifiedBy>Andrei Paleyes</cp:lastModifiedBy>
  <cp:revision>25</cp:revision>
  <dcterms:created xsi:type="dcterms:W3CDTF">2020-04-07T12:42:33Z</dcterms:created>
  <dcterms:modified xsi:type="dcterms:W3CDTF">2020-04-09T11:49:58Z</dcterms:modified>
</cp:coreProperties>
</file>